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986" r:id="rId3"/>
    <p:sldId id="922" r:id="rId4"/>
    <p:sldId id="963" r:id="rId5"/>
    <p:sldId id="952" r:id="rId6"/>
    <p:sldId id="396" r:id="rId7"/>
    <p:sldId id="905" r:id="rId8"/>
    <p:sldId id="951" r:id="rId9"/>
    <p:sldId id="862" r:id="rId10"/>
    <p:sldId id="924" r:id="rId11"/>
    <p:sldId id="944" r:id="rId12"/>
    <p:sldId id="945" r:id="rId13"/>
    <p:sldId id="946" r:id="rId14"/>
    <p:sldId id="923" r:id="rId15"/>
    <p:sldId id="947" r:id="rId16"/>
    <p:sldId id="955" r:id="rId17"/>
    <p:sldId id="956" r:id="rId18"/>
    <p:sldId id="957" r:id="rId19"/>
    <p:sldId id="874" r:id="rId20"/>
    <p:sldId id="871" r:id="rId21"/>
    <p:sldId id="872" r:id="rId22"/>
    <p:sldId id="958" r:id="rId23"/>
    <p:sldId id="925" r:id="rId24"/>
    <p:sldId id="975" r:id="rId25"/>
    <p:sldId id="967" r:id="rId26"/>
    <p:sldId id="959" r:id="rId27"/>
    <p:sldId id="926" r:id="rId28"/>
    <p:sldId id="891" r:id="rId29"/>
    <p:sldId id="898" r:id="rId30"/>
    <p:sldId id="893" r:id="rId31"/>
    <p:sldId id="892" r:id="rId32"/>
    <p:sldId id="894" r:id="rId33"/>
    <p:sldId id="895" r:id="rId34"/>
    <p:sldId id="908" r:id="rId35"/>
    <p:sldId id="977" r:id="rId36"/>
    <p:sldId id="978" r:id="rId37"/>
    <p:sldId id="949" r:id="rId38"/>
    <p:sldId id="930" r:id="rId39"/>
    <p:sldId id="960" r:id="rId40"/>
    <p:sldId id="927" r:id="rId41"/>
    <p:sldId id="899" r:id="rId42"/>
    <p:sldId id="928" r:id="rId43"/>
    <p:sldId id="890" r:id="rId44"/>
    <p:sldId id="966" r:id="rId45"/>
    <p:sldId id="948" r:id="rId46"/>
    <p:sldId id="929" r:id="rId47"/>
    <p:sldId id="962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AA98A-5A02-21A4-06A0-C41023BAA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24AAB1-C30B-A3B2-85CE-202BA9A09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36489-A51C-91FC-0D31-CC98E37D1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2EF2E-DF68-464B-886F-4A9EDCB001C5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463E0-80E0-2D97-E3AF-36CBC5526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AAAAC-5CC5-8C1A-A571-6CDEF579B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33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7611-13F7-0688-5E1C-1A6AF23FC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2944B4-DFA8-9197-2F29-92152EA0D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C8C2A-9560-CA6D-B0F9-35A6CF2DD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2EF2E-DF68-464B-886F-4A9EDCB001C5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C530C-3A7F-B54A-3C09-16BD176B0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836F2-73DD-AD29-DE89-BDAE6F917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48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1CD22-8B66-A131-E8F5-AFBCE56ED5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7C1F2D-95D1-658B-AF9D-2B65A02EA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8F453-7DD8-6418-19E6-DFC7C9CBC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2EF2E-DF68-464B-886F-4A9EDCB001C5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B99F2-A24F-867E-2285-EDD46092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7EFC8-AF6A-9534-7064-451A491D1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7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00DFC-38A4-12A4-588C-BA33B031F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B12EB-B6BD-05D1-5B65-6B31C00C8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0DABD-1536-F058-41B1-9103A67E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2EF2E-DF68-464B-886F-4A9EDCB001C5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94E45-D576-D7BB-C639-569B3BA83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D5E5C-DA11-93FC-F381-0D7C20DE7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1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ACC7A-19FD-179A-7355-ADAB697B0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40DD7-959A-3BD1-2AFB-E8D6733FA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F0471-D89E-DC5E-75EE-34DCEFAA0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2EF2E-DF68-464B-886F-4A9EDCB001C5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A5EDE-5C49-50C1-78A6-20A1E1FF6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7349C-7E6C-0595-1F3E-FCC2228C7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86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048D-A6D8-CA28-089B-93351891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FB27E-331E-273B-86AC-C2C0B79741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02538-8027-D12F-3D58-90A3C5AC4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06440-8058-E9F8-DBBA-723A8EF5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2EF2E-DF68-464B-886F-4A9EDCB001C5}" type="datetimeFigureOut">
              <a:rPr lang="en-US" smtClean="0"/>
              <a:t>8/31/23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6663C8-83B7-9D96-CCF3-D2010C15C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205ED-F949-CE7F-F20B-4EE17101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69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6C62-E3D0-9EC5-E4A3-30D0B94AA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16E3F-C598-FD18-389B-755F52E79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A66C1-C15B-76BB-4F5F-9ED4A6A52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DE9290-A2C9-4DC0-7CD6-882FC7BAB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405C4-D420-C107-BF92-9BC85612EF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C3C5DD-CC67-1D26-A674-1DE2929DE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2EF2E-DF68-464B-886F-4A9EDCB001C5}" type="datetimeFigureOut">
              <a:rPr lang="en-US" smtClean="0"/>
              <a:t>8/31/23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E405C5-3CF2-1265-5613-689709238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F5798-72AE-CCB9-22BB-0524A4FA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895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9B75E-D85B-7C6E-A2F3-22DA7BD2D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9F590B-C55C-EB7B-594F-01EA41259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2EF2E-DF68-464B-886F-4A9EDCB001C5}" type="datetimeFigureOut">
              <a:rPr lang="en-US" smtClean="0"/>
              <a:t>8/31/23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2BF2C6-23EE-0E39-2ACC-17FCE425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6A21F-76CA-F9DC-4C33-70C7C08C4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95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448A83-AB4C-4863-6B9D-6178C6CDE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2EF2E-DF68-464B-886F-4A9EDCB001C5}" type="datetimeFigureOut">
              <a:rPr lang="en-US" smtClean="0"/>
              <a:t>8/31/23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3711CA-DCF0-0C49-20D0-6416A1DD6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28061-1280-FA6C-C1FD-BCAB3464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48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79A03-0338-F59F-EE33-C8CAE788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9F2CD-F738-8BF4-4897-61A72673F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09C41F-D702-07DF-021B-45600C594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342CF6-0A82-A9F2-E9F3-2599D10A4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2EF2E-DF68-464B-886F-4A9EDCB001C5}" type="datetimeFigureOut">
              <a:rPr lang="en-US" smtClean="0"/>
              <a:t>8/31/23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9E0F8-953C-A3A0-5F3F-779A6AF63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3E8E0-AEE9-424D-3631-D5002832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49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59566-EC13-A7A5-2F52-C9FBE579E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2D892D-C614-2B9D-65DD-D21370E8A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B61C13-2140-E250-84D0-32D956A12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B570E-23AA-0B25-E86F-C91F59839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2EF2E-DF68-464B-886F-4A9EDCB001C5}" type="datetimeFigureOut">
              <a:rPr lang="en-US" smtClean="0"/>
              <a:t>8/31/23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741B6-7CCB-0BA4-8C9F-E08E81A3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B61DF7-7655-2150-48D9-F46EF9BE3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9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4F9742-2923-5160-D00D-765AD3B1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055A0-EB88-899D-208F-CC57A0A97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DBF98-0F6A-7995-C044-B0A8A92C72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2EF2E-DF68-464B-886F-4A9EDCB001C5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3DA5E-34D4-818C-8CFA-1318258C34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268D3-1A1A-3314-CA66-39150F5FE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6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11" Type="http://schemas.openxmlformats.org/officeDocument/2006/relationships/image" Target="../media/image260.png"/><Relationship Id="rId5" Type="http://schemas.openxmlformats.org/officeDocument/2006/relationships/image" Target="../media/image240.png"/><Relationship Id="rId10" Type="http://schemas.openxmlformats.org/officeDocument/2006/relationships/image" Target="../media/image251.png"/><Relationship Id="rId4" Type="http://schemas.openxmlformats.org/officeDocument/2006/relationships/image" Target="../media/image11.png"/><Relationship Id="rId9" Type="http://schemas.openxmlformats.org/officeDocument/2006/relationships/image" Target="../media/image1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590-19s.github.io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590-19s.github.io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9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18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0.png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0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atasets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atasets/squad/viewer/plain_text/train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huggingface.co/datasets/glue/viewer/qqp/train" TargetMode="Externa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huggingface.co/datasets/glue/viewer/qqp/train" TargetMode="Externa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atasets/glue/viewer/qqp/train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33.png"/><Relationship Id="rId7" Type="http://schemas.openxmlformats.org/officeDocument/2006/relationships/image" Target="../media/image130.png"/><Relationship Id="rId2" Type="http://schemas.openxmlformats.org/officeDocument/2006/relationships/hyperlink" Target="https://huggingface.co/models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hyperlink" Target="https://saifmohammad.com/WebPages/nrc-vad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7.png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hyperlink" Target="https://saifmohammad.com/WebPages/nrc-vad.html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49.png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4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cartoonmovement.com/cartoon/mine-bigger-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52EBF-3320-37EA-4AFA-D9387F6D0C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B6D985-2317-2C57-0E67-A50C2AF059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217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BF225E8A-5AAB-0B45-8B76-512CAF73E34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t="18750" r="38865"/>
          <a:stretch/>
        </p:blipFill>
        <p:spPr>
          <a:xfrm>
            <a:off x="6172199" y="3046139"/>
            <a:ext cx="4839511" cy="14125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2A2EBA-0BCE-7448-8492-AE53A1F40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8" y="191535"/>
            <a:ext cx="10515600" cy="1734421"/>
          </a:xfrm>
        </p:spPr>
        <p:txBody>
          <a:bodyPr>
            <a:normAutofit fontScale="90000"/>
          </a:bodyPr>
          <a:lstStyle/>
          <a:p>
            <a:r>
              <a:rPr lang="en-US" sz="6000" dirty="0" err="1"/>
              <a:t>gft</a:t>
            </a:r>
            <a:r>
              <a:rPr lang="en-US" sz="6000" dirty="0"/>
              <a:t> (general fine-tuning): </a:t>
            </a:r>
            <a:br>
              <a:rPr lang="en-US" dirty="0"/>
            </a:br>
            <a:r>
              <a:rPr lang="en-US" dirty="0"/>
              <a:t>A Little Language for Deep Nets</a:t>
            </a:r>
            <a:br>
              <a:rPr lang="en-US" dirty="0"/>
            </a:br>
            <a:r>
              <a:rPr lang="en-US" dirty="0"/>
              <a:t>(Unix Philosophy: </a:t>
            </a:r>
            <a:r>
              <a:rPr lang="en-US" i="1" dirty="0"/>
              <a:t>Less is More</a:t>
            </a:r>
            <a:r>
              <a:rPr lang="en-US" dirty="0"/>
              <a:t>)</a:t>
            </a:r>
            <a:endParaRPr lang="en-US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E19CE0-9767-0540-A166-350A0E3C36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Standard 3-Step Recipe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908FDA2-074A-A340-B4C2-830203220C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97650" y="2505075"/>
            <a:ext cx="5157787" cy="164010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A90439-08E3-9040-A046-6B686381A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Examples of 1-line GFT Programs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31DD8A-4A94-1F42-BDB3-FAA629F5D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1B94CF-5545-AB41-B79F-B6B2D9B33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872091-CE39-1A46-9D61-E734C498E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10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E262160-C545-8249-B6AA-CBA458CEA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5070309"/>
            <a:ext cx="5676939" cy="909380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D5FF3CB-3CD2-C34D-B50F-2BBBE4E19210}"/>
              </a:ext>
            </a:extLst>
          </p:cNvPr>
          <p:cNvSpPr txBox="1">
            <a:spLocks/>
          </p:cNvSpPr>
          <p:nvPr/>
        </p:nvSpPr>
        <p:spPr>
          <a:xfrm>
            <a:off x="6172200" y="2569819"/>
            <a:ext cx="3987331" cy="427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Step 2: </a:t>
            </a:r>
            <a:r>
              <a:rPr lang="en-US" b="0" i="1" dirty="0" err="1"/>
              <a:t>gft_fit</a:t>
            </a:r>
            <a:endParaRPr lang="en-US" b="0" i="1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EAAC465-0D0A-414F-91AB-D2CBD0F87FC1}"/>
              </a:ext>
            </a:extLst>
          </p:cNvPr>
          <p:cNvSpPr txBox="1">
            <a:spLocks/>
          </p:cNvSpPr>
          <p:nvPr/>
        </p:nvSpPr>
        <p:spPr>
          <a:xfrm>
            <a:off x="6172200" y="4642623"/>
            <a:ext cx="3987331" cy="427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Step 3: </a:t>
            </a:r>
            <a:r>
              <a:rPr lang="en-US" b="0" i="1" dirty="0" err="1"/>
              <a:t>gft_predict</a:t>
            </a:r>
            <a:endParaRPr lang="en-US" b="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3">
                <a:extLst>
                  <a:ext uri="{FF2B5EF4-FFF2-40B4-BE49-F238E27FC236}">
                    <a16:creationId xmlns:a16="http://schemas.microsoft.com/office/drawing/2014/main" id="{AAC83C22-07A3-3944-A33F-5CCD30A95B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276" y="4090905"/>
                <a:ext cx="5495299" cy="26305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Terminology borrowed from </a:t>
                </a:r>
                <a:r>
                  <a:rPr lang="en-US" sz="2400" i="1" dirty="0" err="1"/>
                  <a:t>sklearn</a:t>
                </a:r>
                <a:r>
                  <a:rPr lang="en-US" sz="2400" dirty="0"/>
                  <a:t>:</a:t>
                </a:r>
              </a:p>
              <a:p>
                <a:pPr lvl="1"/>
                <a:r>
                  <a:rPr lang="en-US" sz="1800" i="1" dirty="0"/>
                  <a:t>fit</a:t>
                </a:r>
                <a:r>
                  <a:rPr lang="en-US" sz="1800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b="0" dirty="0"/>
              </a:p>
              <a:p>
                <a:pPr lvl="1"/>
                <a:r>
                  <a:rPr lang="en-US" sz="1800" i="1" dirty="0"/>
                  <a:t>predict</a:t>
                </a:r>
                <a:r>
                  <a:rPr lang="en-US" sz="1800" dirty="0"/>
                  <a:t>: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1800" dirty="0"/>
              </a:p>
              <a:p>
                <a:r>
                  <a:rPr lang="en-US" sz="2400" i="1" dirty="0"/>
                  <a:t>fit</a:t>
                </a:r>
                <a:r>
                  <a:rPr lang="en-US" sz="2400" dirty="0"/>
                  <a:t> and </a:t>
                </a:r>
                <a:r>
                  <a:rPr lang="en-US" sz="2400" i="1" dirty="0"/>
                  <a:t>predict</a:t>
                </a:r>
                <a:r>
                  <a:rPr lang="en-US" sz="2400" dirty="0"/>
                  <a:t> are (almost) all you need</a:t>
                </a:r>
              </a:p>
              <a:p>
                <a:pPr lvl="1"/>
                <a:r>
                  <a:rPr lang="en-US" sz="1800" i="1" dirty="0" err="1"/>
                  <a:t>gft</a:t>
                </a:r>
                <a:r>
                  <a:rPr lang="en-US" sz="1800" dirty="0"/>
                  <a:t> programs are short (1-line)</a:t>
                </a:r>
              </a:p>
              <a:p>
                <a:pPr lvl="1"/>
                <a:r>
                  <a:rPr lang="en-US" sz="1800" dirty="0"/>
                  <a:t>No (not much) programming required</a:t>
                </a:r>
              </a:p>
              <a:p>
                <a:pPr lvl="2"/>
                <a:r>
                  <a:rPr lang="en-US" sz="1400" dirty="0"/>
                  <a:t>No python in this tutorial</a:t>
                </a:r>
              </a:p>
              <a:p>
                <a:pPr lvl="2"/>
                <a:r>
                  <a:rPr lang="en-US" sz="1400" dirty="0"/>
                  <a:t>Examples on hubs are (unnecessarily) long/complicated</a:t>
                </a:r>
              </a:p>
            </p:txBody>
          </p:sp>
        </mc:Choice>
        <mc:Fallback xmlns="">
          <p:sp>
            <p:nvSpPr>
              <p:cNvPr id="20" name="Content Placeholder 3">
                <a:extLst>
                  <a:ext uri="{FF2B5EF4-FFF2-40B4-BE49-F238E27FC236}">
                    <a16:creationId xmlns:a16="http://schemas.microsoft.com/office/drawing/2014/main" id="{AAC83C22-07A3-3944-A33F-5CCD30A95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76" y="4090905"/>
                <a:ext cx="5495299" cy="2630570"/>
              </a:xfrm>
              <a:prstGeom prst="rect">
                <a:avLst/>
              </a:prstGeom>
              <a:blipFill>
                <a:blip r:embed="rId5"/>
                <a:stretch>
                  <a:fillRect l="-1382" t="-2885" b="-4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ounded Rectangular Callout 17">
                <a:extLst>
                  <a:ext uri="{FF2B5EF4-FFF2-40B4-BE49-F238E27FC236}">
                    <a16:creationId xmlns:a16="http://schemas.microsoft.com/office/drawing/2014/main" id="{D95FD341-4BE0-9F44-8A4D-35007195BADE}"/>
                  </a:ext>
                </a:extLst>
              </p:cNvPr>
              <p:cNvSpPr/>
              <p:nvPr/>
            </p:nvSpPr>
            <p:spPr>
              <a:xfrm>
                <a:off x="6655700" y="5979689"/>
                <a:ext cx="319635" cy="33307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ounded Rectangular Callout 17">
                <a:extLst>
                  <a:ext uri="{FF2B5EF4-FFF2-40B4-BE49-F238E27FC236}">
                    <a16:creationId xmlns:a16="http://schemas.microsoft.com/office/drawing/2014/main" id="{D95FD341-4BE0-9F44-8A4D-35007195BA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700" y="5979689"/>
                <a:ext cx="319635" cy="33307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ular Callout 20">
                <a:extLst>
                  <a:ext uri="{FF2B5EF4-FFF2-40B4-BE49-F238E27FC236}">
                    <a16:creationId xmlns:a16="http://schemas.microsoft.com/office/drawing/2014/main" id="{A8619E7F-BA6C-1747-8AF1-7420B3F914AE}"/>
                  </a:ext>
                </a:extLst>
              </p:cNvPr>
              <p:cNvSpPr/>
              <p:nvPr/>
            </p:nvSpPr>
            <p:spPr>
              <a:xfrm>
                <a:off x="7955024" y="6001480"/>
                <a:ext cx="319635" cy="33307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ounded Rectangular Callout 20">
                <a:extLst>
                  <a:ext uri="{FF2B5EF4-FFF2-40B4-BE49-F238E27FC236}">
                    <a16:creationId xmlns:a16="http://schemas.microsoft.com/office/drawing/2014/main" id="{A8619E7F-BA6C-1747-8AF1-7420B3F914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024" y="6001480"/>
                <a:ext cx="319635" cy="33307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  <a:blipFill>
                <a:blip r:embed="rId9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13DFC6F4-6733-C440-96D3-500D19DC81AE}"/>
              </a:ext>
            </a:extLst>
          </p:cNvPr>
          <p:cNvSpPr/>
          <p:nvPr/>
        </p:nvSpPr>
        <p:spPr>
          <a:xfrm>
            <a:off x="9349551" y="6003368"/>
            <a:ext cx="842368" cy="333079"/>
          </a:xfrm>
          <a:prstGeom prst="wedgeRoundRectCallout">
            <a:avLst>
              <a:gd name="adj1" fmla="val -21875"/>
              <a:gd name="adj2" fmla="val -917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ular Callout 23">
                <a:extLst>
                  <a:ext uri="{FF2B5EF4-FFF2-40B4-BE49-F238E27FC236}">
                    <a16:creationId xmlns:a16="http://schemas.microsoft.com/office/drawing/2014/main" id="{C2E2670E-5F4E-BE48-8F3D-DA55AF024EDB}"/>
                  </a:ext>
                </a:extLst>
              </p:cNvPr>
              <p:cNvSpPr/>
              <p:nvPr/>
            </p:nvSpPr>
            <p:spPr>
              <a:xfrm>
                <a:off x="9533566" y="3730090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Pre-trained Model</a:t>
                </a:r>
              </a:p>
            </p:txBody>
          </p:sp>
        </mc:Choice>
        <mc:Fallback xmlns="">
          <p:sp>
            <p:nvSpPr>
              <p:cNvPr id="24" name="Rounded Rectangular Callout 23">
                <a:extLst>
                  <a:ext uri="{FF2B5EF4-FFF2-40B4-BE49-F238E27FC236}">
                    <a16:creationId xmlns:a16="http://schemas.microsoft.com/office/drawing/2014/main" id="{C2E2670E-5F4E-BE48-8F3D-DA55AF024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566" y="3730090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  <a:blipFill>
                <a:blip r:embed="rId10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AC98BDC0-0F2F-FA4A-B86D-0F7A5B1B4054}"/>
              </a:ext>
            </a:extLst>
          </p:cNvPr>
          <p:cNvSpPr/>
          <p:nvPr/>
        </p:nvSpPr>
        <p:spPr>
          <a:xfrm>
            <a:off x="5592506" y="3511786"/>
            <a:ext cx="942624" cy="300249"/>
          </a:xfrm>
          <a:prstGeom prst="wedgeRoundRectCallout">
            <a:avLst>
              <a:gd name="adj1" fmla="val 87541"/>
              <a:gd name="adj2" fmla="val 258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ounded Rectangular Callout 25">
                <a:extLst>
                  <a:ext uri="{FF2B5EF4-FFF2-40B4-BE49-F238E27FC236}">
                    <a16:creationId xmlns:a16="http://schemas.microsoft.com/office/drawing/2014/main" id="{4C512B9C-5C86-FD4B-B53D-8A1F08A8D1A9}"/>
                  </a:ext>
                </a:extLst>
              </p:cNvPr>
              <p:cNvSpPr/>
              <p:nvPr/>
            </p:nvSpPr>
            <p:spPr>
              <a:xfrm>
                <a:off x="9349551" y="4252431"/>
                <a:ext cx="2661857" cy="452281"/>
              </a:xfrm>
              <a:prstGeom prst="wedgeRoundRectCallout">
                <a:avLst>
                  <a:gd name="adj1" fmla="val -58558"/>
                  <a:gd name="adj2" fmla="val -70837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Post-trained Model </a:t>
                </a:r>
              </a:p>
            </p:txBody>
          </p:sp>
        </mc:Choice>
        <mc:Fallback xmlns="">
          <p:sp>
            <p:nvSpPr>
              <p:cNvPr id="26" name="Rounded Rectangular Callout 25">
                <a:extLst>
                  <a:ext uri="{FF2B5EF4-FFF2-40B4-BE49-F238E27FC236}">
                    <a16:creationId xmlns:a16="http://schemas.microsoft.com/office/drawing/2014/main" id="{4C512B9C-5C86-FD4B-B53D-8A1F08A8D1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9551" y="4252431"/>
                <a:ext cx="2661857" cy="452281"/>
              </a:xfrm>
              <a:prstGeom prst="wedgeRoundRectCallout">
                <a:avLst>
                  <a:gd name="adj1" fmla="val -58558"/>
                  <a:gd name="adj2" fmla="val -70837"/>
                  <a:gd name="adj3" fmla="val 16667"/>
                </a:avLst>
              </a:prstGeom>
              <a:blipFill>
                <a:blip r:embed="rId11"/>
                <a:stretch>
                  <a:fillRect r="-85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5E9A067-8BBC-D340-A013-788C68B3D787}"/>
              </a:ext>
            </a:extLst>
          </p:cNvPr>
          <p:cNvSpPr/>
          <p:nvPr/>
        </p:nvSpPr>
        <p:spPr>
          <a:xfrm>
            <a:off x="1458351" y="3324665"/>
            <a:ext cx="783101" cy="68462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08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716B1279-1154-20D8-31BC-A68E798E72F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040984" y="136524"/>
            <a:ext cx="4985043" cy="6116844"/>
          </a:xfr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A14EADC5-806F-0B93-F9F9-4E7F06AB8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671" y="36036"/>
            <a:ext cx="3925903" cy="1325563"/>
          </a:xfrm>
        </p:spPr>
        <p:txBody>
          <a:bodyPr>
            <a:normAutofit/>
          </a:bodyPr>
          <a:lstStyle/>
          <a:p>
            <a:r>
              <a:rPr lang="en-US" sz="3600" dirty="0"/>
              <a:t>Little Languages (from Unix)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BD4680B-3C18-644B-1696-9D8E48630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8799" y="1581178"/>
            <a:ext cx="3551211" cy="823912"/>
          </a:xfrm>
        </p:spPr>
        <p:txBody>
          <a:bodyPr>
            <a:normAutofit/>
          </a:bodyPr>
          <a:lstStyle/>
          <a:p>
            <a:r>
              <a:rPr lang="en-US" sz="1800" dirty="0">
                <a:hlinkClick r:id="rId3"/>
              </a:rPr>
              <a:t>https://comp590-19s.github.io/</a:t>
            </a:r>
            <a:r>
              <a:rPr lang="en-US" sz="1800" dirty="0"/>
              <a:t> </a:t>
            </a:r>
          </a:p>
          <a:p>
            <a:r>
              <a:rPr lang="en-US" sz="1800" dirty="0"/>
              <a:t>Kris Jordan (UNC Chapel Hill, 2019)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1D0DF8BF-61B8-157D-E470-E1D869F947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227185" y="2587439"/>
            <a:ext cx="6061004" cy="3786891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04EDEDB-DBB0-C8EC-D80C-1BC818E084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147" y="136524"/>
            <a:ext cx="3053074" cy="507631"/>
          </a:xfrm>
        </p:spPr>
        <p:txBody>
          <a:bodyPr>
            <a:normAutofit/>
          </a:bodyPr>
          <a:lstStyle/>
          <a:p>
            <a:r>
              <a:rPr lang="en-US" dirty="0"/>
              <a:t>Bentley (CACM-1986)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6C2921-8D8A-213A-F527-7FC8804DE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8684A1-8E93-8EFA-A674-C4A67BB9D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794E2D-9B0F-61DB-7B85-4E6F661BC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01AA60-C762-178C-818E-CC1B55F7E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" y="36036"/>
            <a:ext cx="1456551" cy="226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aching in Lecture">
            <a:extLst>
              <a:ext uri="{FF2B5EF4-FFF2-40B4-BE49-F238E27FC236}">
                <a16:creationId xmlns:a16="http://schemas.microsoft.com/office/drawing/2014/main" id="{72DDE89B-077C-83F0-72B8-C54DBF4D7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725" y="961763"/>
            <a:ext cx="2072259" cy="138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33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716B1279-1154-20D8-31BC-A68E798E72F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040984" y="136524"/>
            <a:ext cx="4985043" cy="6116844"/>
          </a:xfr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A14EADC5-806F-0B93-F9F9-4E7F06AB8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671" y="36036"/>
            <a:ext cx="3925903" cy="1325563"/>
          </a:xfrm>
        </p:spPr>
        <p:txBody>
          <a:bodyPr>
            <a:normAutofit/>
          </a:bodyPr>
          <a:lstStyle/>
          <a:p>
            <a:r>
              <a:rPr lang="en-US" sz="3600" dirty="0"/>
              <a:t>Little Languages (from Unix)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BD4680B-3C18-644B-1696-9D8E48630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8799" y="1581178"/>
            <a:ext cx="3551211" cy="823912"/>
          </a:xfrm>
        </p:spPr>
        <p:txBody>
          <a:bodyPr>
            <a:normAutofit/>
          </a:bodyPr>
          <a:lstStyle/>
          <a:p>
            <a:r>
              <a:rPr lang="en-US" sz="1800" dirty="0">
                <a:hlinkClick r:id="rId3"/>
              </a:rPr>
              <a:t>https://comp590-19s.github.io/</a:t>
            </a:r>
            <a:r>
              <a:rPr lang="en-US" sz="1800" dirty="0"/>
              <a:t> </a:t>
            </a:r>
          </a:p>
          <a:p>
            <a:r>
              <a:rPr lang="en-US" sz="1800" dirty="0"/>
              <a:t>Kris Jordan (UNC Chapel Hill, 2019)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1D0DF8BF-61B8-157D-E470-E1D869F947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227185" y="2587439"/>
            <a:ext cx="6061004" cy="3786891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04EDEDB-DBB0-C8EC-D80C-1BC818E084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147" y="136524"/>
            <a:ext cx="3053074" cy="507631"/>
          </a:xfrm>
        </p:spPr>
        <p:txBody>
          <a:bodyPr>
            <a:normAutofit/>
          </a:bodyPr>
          <a:lstStyle/>
          <a:p>
            <a:r>
              <a:rPr lang="en-US" dirty="0"/>
              <a:t>Bentley (CACM-1986)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6C2921-8D8A-213A-F527-7FC8804DE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8684A1-8E93-8EFA-A674-C4A67BB9D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794E2D-9B0F-61DB-7B85-4E6F661BC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01AA60-C762-178C-818E-CC1B55F7E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" y="36036"/>
            <a:ext cx="1456551" cy="226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aching in Lecture">
            <a:extLst>
              <a:ext uri="{FF2B5EF4-FFF2-40B4-BE49-F238E27FC236}">
                <a16:creationId xmlns:a16="http://schemas.microsoft.com/office/drawing/2014/main" id="{72DDE89B-077C-83F0-72B8-C54DBF4D7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725" y="961763"/>
            <a:ext cx="2072259" cy="138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Content Placeholder 18">
            <a:extLst>
              <a:ext uri="{FF2B5EF4-FFF2-40B4-BE49-F238E27FC236}">
                <a16:creationId xmlns:a16="http://schemas.microsoft.com/office/drawing/2014/main" id="{1BCD7DAB-3995-BF98-437A-72671CCD63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175" r="54365" b="8927"/>
          <a:stretch/>
        </p:blipFill>
        <p:spPr>
          <a:xfrm>
            <a:off x="327464" y="1420662"/>
            <a:ext cx="6265847" cy="5037059"/>
          </a:xfrm>
          <a:prstGeom prst="rect">
            <a:avLst/>
          </a:prstGeom>
          <a:ln w="38100">
            <a:solidFill>
              <a:schemeClr val="accent1">
                <a:shade val="50000"/>
              </a:schemeClr>
            </a:solidFill>
          </a:ln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A41BE0F-1575-E8ED-E871-FDE69CE212BC}"/>
              </a:ext>
            </a:extLst>
          </p:cNvPr>
          <p:cNvSpPr/>
          <p:nvPr/>
        </p:nvSpPr>
        <p:spPr>
          <a:xfrm>
            <a:off x="6932323" y="3869307"/>
            <a:ext cx="2414376" cy="18378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33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A31DA05-FC20-AE40-D5A1-A11C1BD2D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i="1" dirty="0"/>
            </a:br>
            <a:r>
              <a:rPr lang="en-US" dirty="0"/>
              <a:t>We propose </a:t>
            </a:r>
            <a:r>
              <a:rPr lang="en-US" i="1" dirty="0" err="1"/>
              <a:t>gft</a:t>
            </a:r>
            <a:r>
              <a:rPr lang="en-US" dirty="0"/>
              <a:t>, a Little Language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53F3BE-C502-EF4B-824A-ADF82F278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E61F52-3AD6-495C-CEFD-66A8554EC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DD94C2-9360-3A5F-C455-D968B02F0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13</a:t>
            </a:fld>
            <a:endParaRPr lang="en-US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C2EDF190-FF32-CC76-9AE6-CC9FE15ED8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the good old days,</a:t>
            </a:r>
          </a:p>
          <a:p>
            <a:pPr lvl="1"/>
            <a:r>
              <a:rPr lang="en-US" dirty="0"/>
              <a:t>real programmers would copy a few hundred lines of </a:t>
            </a:r>
            <a:r>
              <a:rPr lang="en-US" dirty="0" err="1"/>
              <a:t>PyTorch</a:t>
            </a:r>
            <a:r>
              <a:rPr lang="en-US" dirty="0"/>
              <a:t> from </a:t>
            </a:r>
            <a:r>
              <a:rPr lang="en-US" dirty="0" err="1"/>
              <a:t>HuggingFace</a:t>
            </a:r>
            <a:endParaRPr lang="en-US" dirty="0"/>
          </a:p>
          <a:p>
            <a:pPr lvl="1"/>
            <a:r>
              <a:rPr lang="en-US" dirty="0"/>
              <a:t>and modify as necessary to change</a:t>
            </a:r>
          </a:p>
          <a:p>
            <a:pPr lvl="2"/>
            <a:r>
              <a:rPr lang="en-US" dirty="0"/>
              <a:t>models, </a:t>
            </a:r>
          </a:p>
          <a:p>
            <a:pPr lvl="2"/>
            <a:r>
              <a:rPr lang="en-US" dirty="0"/>
              <a:t>datasets, </a:t>
            </a:r>
          </a:p>
          <a:p>
            <a:pPr lvl="2"/>
            <a:r>
              <a:rPr lang="en-US" dirty="0"/>
              <a:t>task,</a:t>
            </a:r>
          </a:p>
          <a:p>
            <a:pPr lvl="2"/>
            <a:r>
              <a:rPr lang="en-US" dirty="0"/>
              <a:t>etc.</a:t>
            </a:r>
          </a:p>
          <a:p>
            <a:r>
              <a:rPr lang="en-US" dirty="0"/>
              <a:t>With </a:t>
            </a:r>
            <a:r>
              <a:rPr lang="en-US" i="1" dirty="0" err="1"/>
              <a:t>gft</a:t>
            </a:r>
            <a:r>
              <a:rPr lang="en-US" dirty="0"/>
              <a:t>, 100s of lines </a:t>
            </a:r>
            <a:r>
              <a:rPr lang="en-US" dirty="0">
                <a:sym typeface="Wingdings" pitchFamily="2" charset="2"/>
              </a:rPr>
              <a:t> 1-line</a:t>
            </a:r>
          </a:p>
          <a:p>
            <a:pPr lvl="1"/>
            <a:r>
              <a:rPr lang="en-US" dirty="0">
                <a:sym typeface="Wingdings" pitchFamily="2" charset="2"/>
              </a:rPr>
              <a:t>More accessible to masses</a:t>
            </a:r>
          </a:p>
          <a:p>
            <a:pPr lvl="1"/>
            <a:r>
              <a:rPr lang="en-US" dirty="0">
                <a:sym typeface="Wingdings" pitchFamily="2" charset="2"/>
              </a:rPr>
              <a:t>(including non-programmers)</a:t>
            </a:r>
            <a:endParaRPr lang="en-US" dirty="0"/>
          </a:p>
        </p:txBody>
      </p:sp>
      <p:pic>
        <p:nvPicPr>
          <p:cNvPr id="21" name="Content Placeholder 18">
            <a:extLst>
              <a:ext uri="{FF2B5EF4-FFF2-40B4-BE49-F238E27FC236}">
                <a16:creationId xmlns:a16="http://schemas.microsoft.com/office/drawing/2014/main" id="{AE4816B2-A451-2EC4-CD9A-47CA29E811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61175" r="54365" b="8927"/>
          <a:stretch/>
        </p:blipFill>
        <p:spPr>
          <a:xfrm>
            <a:off x="838200" y="1918548"/>
            <a:ext cx="5181600" cy="4165492"/>
          </a:xfrm>
          <a:prstGeom prst="rect">
            <a:avLst/>
          </a:prstGeom>
          <a:ln w="381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904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--data</a:t>
                </a:r>
              </a:p>
              <a:p>
                <a:r>
                  <a:rPr lang="en-US" dirty="0"/>
                  <a:t>--model</a:t>
                </a:r>
              </a:p>
              <a:p>
                <a:r>
                  <a:rPr lang="en-US" dirty="0"/>
                  <a:t>--</a:t>
                </a:r>
                <a:r>
                  <a:rPr lang="en-US" dirty="0" err="1"/>
                  <a:t>eqn</a:t>
                </a:r>
                <a:r>
                  <a:rPr lang="en-US" dirty="0"/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𝑡𝑎𝑠𝑘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912A4-221C-E041-8AFD-64AFB366B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8E96E-050C-544A-B8BE-70F5C129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14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733156B4-E73E-1D4B-8DFC-C21EA12182B6}"/>
              </a:ext>
            </a:extLst>
          </p:cNvPr>
          <p:cNvSpPr/>
          <p:nvPr/>
        </p:nvSpPr>
        <p:spPr>
          <a:xfrm>
            <a:off x="5466609" y="239833"/>
            <a:ext cx="4384587" cy="1161345"/>
          </a:xfrm>
          <a:prstGeom prst="wedgeRoundRectCallout">
            <a:avLst>
              <a:gd name="adj1" fmla="val -66536"/>
              <a:gd name="adj2" fmla="val 211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Amazing how much can be done with so little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895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DC47B02-B393-6324-F673-966E2EE184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b="84093"/>
          <a:stretch/>
        </p:blipFill>
        <p:spPr>
          <a:xfrm>
            <a:off x="4456664" y="2628366"/>
            <a:ext cx="7853736" cy="158032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6FB34F-E370-208A-B275-C12906CA6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(General Fine-Tuning) is based on </a:t>
            </a:r>
            <a:br>
              <a:rPr lang="en-US" dirty="0"/>
            </a:br>
            <a:r>
              <a:rPr lang="en-US" i="1" dirty="0" err="1"/>
              <a:t>glm</a:t>
            </a:r>
            <a:r>
              <a:rPr lang="en-US" dirty="0"/>
              <a:t> (General Linear Models) in 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79FA76F-1752-1392-F216-62640A7065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84208" y="1897880"/>
            <a:ext cx="4594995" cy="459499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A60C9-146B-A782-7290-51AAADC3A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3BD0B-C30E-C444-8046-17241A2B9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9236C1-A517-DD49-C626-98F2FA0CE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15</a:t>
            </a:fld>
            <a:endParaRPr lang="en-US"/>
          </a:p>
        </p:txBody>
      </p:sp>
      <p:pic>
        <p:nvPicPr>
          <p:cNvPr id="12" name="Content Placeholder 10">
            <a:extLst>
              <a:ext uri="{FF2B5EF4-FFF2-40B4-BE49-F238E27FC236}">
                <a16:creationId xmlns:a16="http://schemas.microsoft.com/office/drawing/2014/main" id="{1D1771C1-6986-78FB-C3AE-A1C35293D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658"/>
          <a:stretch/>
        </p:blipFill>
        <p:spPr>
          <a:xfrm>
            <a:off x="4456664" y="4203426"/>
            <a:ext cx="7853735" cy="1822242"/>
          </a:xfrm>
          <a:prstGeom prst="rect">
            <a:avLst/>
          </a:prstGeom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204A0DBA-FCBF-9727-4446-8580B49D603F}"/>
              </a:ext>
            </a:extLst>
          </p:cNvPr>
          <p:cNvSpPr/>
          <p:nvPr/>
        </p:nvSpPr>
        <p:spPr>
          <a:xfrm>
            <a:off x="5944079" y="1578855"/>
            <a:ext cx="5846164" cy="1161345"/>
          </a:xfrm>
          <a:prstGeom prst="wedgeRoundRectCallout">
            <a:avLst>
              <a:gd name="adj1" fmla="val -54979"/>
              <a:gd name="adj2" fmla="val -490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Make deep nets look like regression</a:t>
            </a:r>
          </a:p>
          <a:p>
            <a:pPr algn="ctr"/>
            <a:r>
              <a:rPr lang="en-US" sz="2800" dirty="0"/>
              <a:t>(Not much programming)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53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Regression in </a:t>
            </a:r>
            <a:r>
              <a:rPr lang="en-US" sz="6000" i="1" dirty="0"/>
              <a:t>R</a:t>
            </a:r>
            <a:r>
              <a:rPr lang="en-US" sz="6000" dirty="0"/>
              <a:t>:</a:t>
            </a:r>
            <a:br>
              <a:rPr lang="en-US" dirty="0"/>
            </a:br>
            <a:r>
              <a:rPr lang="en-US" sz="3100" dirty="0"/>
              <a:t>Summarize (almost) anything</a:t>
            </a:r>
            <a:r>
              <a:rPr lang="en-US" sz="3100" i="1" dirty="0"/>
              <a:t> </a:t>
            </a:r>
            <a:endParaRPr lang="en-US" i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D38A4-F048-2E42-9200-DAA58967B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EBD14-5DE3-2347-AB1F-E88AA28C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16</a:t>
            </a:fld>
            <a:endParaRPr lang="en-US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3776F55A-F2E9-0A46-87E4-16A981767AA3}"/>
              </a:ext>
            </a:extLst>
          </p:cNvPr>
          <p:cNvSpPr/>
          <p:nvPr/>
        </p:nvSpPr>
        <p:spPr>
          <a:xfrm>
            <a:off x="1280131" y="1983995"/>
            <a:ext cx="2016743" cy="897623"/>
          </a:xfrm>
          <a:prstGeom prst="wedgeRoundRectCallout">
            <a:avLst>
              <a:gd name="adj1" fmla="val 73255"/>
              <a:gd name="adj2" fmla="val 5755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Black Points: </a:t>
            </a:r>
          </a:p>
          <a:p>
            <a:pPr algn="ctr"/>
            <a:r>
              <a:rPr lang="en-US" sz="2400" i="1" dirty="0"/>
              <a:t>cars</a:t>
            </a:r>
            <a:r>
              <a:rPr lang="en-US" sz="2400" dirty="0"/>
              <a:t> dataset</a:t>
            </a:r>
            <a:endParaRPr lang="en-US" sz="2400" i="1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7AA07F8D-34C9-0146-AF2D-7D85B247C93F}"/>
              </a:ext>
            </a:extLst>
          </p:cNvPr>
          <p:cNvSpPr/>
          <p:nvPr/>
        </p:nvSpPr>
        <p:spPr>
          <a:xfrm>
            <a:off x="4423205" y="4078610"/>
            <a:ext cx="1672795" cy="954784"/>
          </a:xfrm>
          <a:prstGeom prst="wedgeRoundRectCallout">
            <a:avLst>
              <a:gd name="adj1" fmla="val -51177"/>
              <a:gd name="adj2" fmla="val -949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Red Line:</a:t>
            </a:r>
          </a:p>
          <a:p>
            <a:pPr algn="ctr"/>
            <a:r>
              <a:rPr lang="en-US" sz="2400" dirty="0"/>
              <a:t>Model (</a:t>
            </a:r>
            <a:r>
              <a:rPr lang="en-US" sz="2400" i="1" dirty="0"/>
              <a:t>g</a:t>
            </a:r>
            <a:r>
              <a:rPr lang="en-US" sz="2400" dirty="0"/>
              <a:t>)</a:t>
            </a:r>
          </a:p>
        </p:txBody>
      </p:sp>
      <p:pic>
        <p:nvPicPr>
          <p:cNvPr id="17" name="Content Placeholder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2F5EA898-A5ED-0A4C-983E-88639A59C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611" y="138116"/>
            <a:ext cx="5148302" cy="6011014"/>
          </a:xfrm>
          <a:prstGeom prst="rect">
            <a:avLst/>
          </a:prstGeom>
        </p:spPr>
      </p:pic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1A715E37-4EDD-5145-84EF-165351F0881C}"/>
              </a:ext>
            </a:extLst>
          </p:cNvPr>
          <p:cNvSpPr/>
          <p:nvPr/>
        </p:nvSpPr>
        <p:spPr>
          <a:xfrm>
            <a:off x="9827004" y="2133397"/>
            <a:ext cx="1963723" cy="1050226"/>
          </a:xfrm>
          <a:prstGeom prst="wedgeRoundRectCallout">
            <a:avLst>
              <a:gd name="adj1" fmla="val -94128"/>
              <a:gd name="adj2" fmla="val 483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Summarize a dataset (</a:t>
            </a:r>
            <a:r>
              <a:rPr lang="en-US" sz="2400" i="1" dirty="0"/>
              <a:t>cars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4608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25E607B6-9D9F-8F4B-BD09-EC4555AB37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350"/>
          <a:stretch/>
        </p:blipFill>
        <p:spPr>
          <a:xfrm>
            <a:off x="5944911" y="242801"/>
            <a:ext cx="6006357" cy="87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Regression in </a:t>
            </a:r>
            <a:r>
              <a:rPr lang="en-US" sz="6000" i="1" dirty="0"/>
              <a:t>R</a:t>
            </a:r>
            <a:r>
              <a:rPr lang="en-US" sz="6000" dirty="0"/>
              <a:t>:</a:t>
            </a:r>
            <a:br>
              <a:rPr lang="en-US" dirty="0"/>
            </a:br>
            <a:r>
              <a:rPr lang="en-US" sz="3100" dirty="0"/>
              <a:t>Summarize (almost) anything</a:t>
            </a:r>
            <a:r>
              <a:rPr lang="en-US" sz="3100" i="1" dirty="0"/>
              <a:t> </a:t>
            </a:r>
            <a:endParaRPr lang="en-US" i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D38A4-F048-2E42-9200-DAA58967B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EBD14-5DE3-2347-AB1F-E88AA28C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17</a:t>
            </a:fld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81667F0E-04AF-D843-BFEC-553061FC9D06}"/>
              </a:ext>
            </a:extLst>
          </p:cNvPr>
          <p:cNvSpPr/>
          <p:nvPr/>
        </p:nvSpPr>
        <p:spPr>
          <a:xfrm>
            <a:off x="1366542" y="75834"/>
            <a:ext cx="3914450" cy="432864"/>
          </a:xfrm>
          <a:prstGeom prst="wedgeRoundRectCallout">
            <a:avLst>
              <a:gd name="adj1" fmla="val 70406"/>
              <a:gd name="adj2" fmla="val 603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Fit a model (</a:t>
            </a:r>
            <a:r>
              <a:rPr lang="en-US" sz="2400" i="1" dirty="0"/>
              <a:t>g</a:t>
            </a:r>
            <a:r>
              <a:rPr lang="en-US" sz="2400" dirty="0"/>
              <a:t>) to data (</a:t>
            </a:r>
            <a:r>
              <a:rPr lang="en-US" sz="2400" i="1" dirty="0"/>
              <a:t>cars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5762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25E607B6-9D9F-8F4B-BD09-EC4555AB3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911" y="242800"/>
            <a:ext cx="6006357" cy="59713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Regression in </a:t>
            </a:r>
            <a:r>
              <a:rPr lang="en-US" sz="6000" i="1" dirty="0"/>
              <a:t>R</a:t>
            </a:r>
            <a:r>
              <a:rPr lang="en-US" sz="6000" dirty="0"/>
              <a:t>:</a:t>
            </a:r>
            <a:br>
              <a:rPr lang="en-US" dirty="0"/>
            </a:br>
            <a:r>
              <a:rPr lang="en-US" sz="3100" dirty="0"/>
              <a:t>Summarize (almost) anything</a:t>
            </a:r>
            <a:r>
              <a:rPr lang="en-US" sz="3100" i="1" dirty="0"/>
              <a:t> </a:t>
            </a:r>
            <a:endParaRPr lang="en-US" i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D38A4-F048-2E42-9200-DAA58967B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EBD14-5DE3-2347-AB1F-E88AA28C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18</a:t>
            </a:fld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93B7A92-54ED-8445-904E-99A7A87873A9}"/>
              </a:ext>
            </a:extLst>
          </p:cNvPr>
          <p:cNvSpPr/>
          <p:nvPr/>
        </p:nvSpPr>
        <p:spPr>
          <a:xfrm>
            <a:off x="7672124" y="1197559"/>
            <a:ext cx="3274217" cy="432864"/>
          </a:xfrm>
          <a:prstGeom prst="wedgeRoundRectCallout">
            <a:avLst>
              <a:gd name="adj1" fmla="val -65642"/>
              <a:gd name="adj2" fmla="val -366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Summarize a model (</a:t>
            </a:r>
            <a:r>
              <a:rPr lang="en-US" sz="2400" i="1" dirty="0"/>
              <a:t>g</a:t>
            </a:r>
            <a:r>
              <a:rPr lang="en-US" sz="2400" dirty="0"/>
              <a:t>)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81667F0E-04AF-D843-BFEC-553061FC9D06}"/>
              </a:ext>
            </a:extLst>
          </p:cNvPr>
          <p:cNvSpPr/>
          <p:nvPr/>
        </p:nvSpPr>
        <p:spPr>
          <a:xfrm>
            <a:off x="1366542" y="75834"/>
            <a:ext cx="3914450" cy="432864"/>
          </a:xfrm>
          <a:prstGeom prst="wedgeRoundRectCallout">
            <a:avLst>
              <a:gd name="adj1" fmla="val 70406"/>
              <a:gd name="adj2" fmla="val 603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Fit a model (</a:t>
            </a:r>
            <a:r>
              <a:rPr lang="en-US" sz="2400" i="1" dirty="0"/>
              <a:t>g</a:t>
            </a:r>
            <a:r>
              <a:rPr lang="en-US" sz="2400" dirty="0"/>
              <a:t>) to data (</a:t>
            </a:r>
            <a:r>
              <a:rPr lang="en-US" sz="2400" i="1" dirty="0"/>
              <a:t>cars</a:t>
            </a:r>
            <a:r>
              <a:rPr lang="en-US" sz="2400" dirty="0"/>
              <a:t>)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3776F55A-F2E9-0A46-87E4-16A981767AA3}"/>
              </a:ext>
            </a:extLst>
          </p:cNvPr>
          <p:cNvSpPr/>
          <p:nvPr/>
        </p:nvSpPr>
        <p:spPr>
          <a:xfrm>
            <a:off x="10260536" y="2153029"/>
            <a:ext cx="1867578" cy="781864"/>
          </a:xfrm>
          <a:prstGeom prst="wedgeRoundRectCallout">
            <a:avLst>
              <a:gd name="adj1" fmla="val -31783"/>
              <a:gd name="adj2" fmla="val 787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Opportunity to Improve </a:t>
            </a:r>
            <a:r>
              <a:rPr lang="en-US" sz="2400" i="1" dirty="0"/>
              <a:t>g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0CE90561-6BEE-5198-88C4-82811EA34FDB}"/>
              </a:ext>
            </a:extLst>
          </p:cNvPr>
          <p:cNvSpPr/>
          <p:nvPr/>
        </p:nvSpPr>
        <p:spPr>
          <a:xfrm>
            <a:off x="9950254" y="458521"/>
            <a:ext cx="1640659" cy="432864"/>
          </a:xfrm>
          <a:prstGeom prst="wedgeRoundRectCallout">
            <a:avLst>
              <a:gd name="adj1" fmla="val -78401"/>
              <a:gd name="adj2" fmla="val 489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Predict</a:t>
            </a:r>
          </a:p>
        </p:txBody>
      </p:sp>
    </p:spTree>
    <p:extLst>
      <p:ext uri="{BB962C8B-B14F-4D97-AF65-F5344CB8AC3E}">
        <p14:creationId xmlns:p14="http://schemas.microsoft.com/office/powerpoint/2010/main" val="418483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91EDE88-521A-FA45-8C20-E419BA0D0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73" y="4990991"/>
            <a:ext cx="5383092" cy="291519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F971D9-824C-944B-BADF-B5A79C2F3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strike="dblStrike" dirty="0"/>
              <a:t>fine-tuning</a:t>
            </a:r>
            <a:r>
              <a:rPr lang="en-US" dirty="0"/>
              <a:t> </a:t>
            </a:r>
            <a:r>
              <a:rPr lang="en-US" i="1" dirty="0"/>
              <a:t>fit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461780"/>
                <a:ext cx="5181600" cy="3258629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i="1" dirty="0"/>
                  <a:t>fit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 err="1"/>
                  <a:t>bert</a:t>
                </a:r>
                <a:r>
                  <a:rPr lang="en-US" dirty="0"/>
                  <a:t>-base-cased model</a:t>
                </a:r>
              </a:p>
              <a:p>
                <a:pPr lvl="1"/>
                <a:r>
                  <a:rPr lang="en-US" dirty="0"/>
                  <a:t>from </a:t>
                </a:r>
                <a:r>
                  <a:rPr lang="en-US" dirty="0" err="1"/>
                  <a:t>HuggingFace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Emotion dataset</a:t>
                </a:r>
              </a:p>
              <a:p>
                <a:pPr lvl="1"/>
                <a:r>
                  <a:rPr lang="en-US" dirty="0"/>
                  <a:t>from </a:t>
                </a:r>
                <a:r>
                  <a:rPr lang="en-US" dirty="0" err="1"/>
                  <a:t>HuggingFace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Maps text to emotion labels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461780"/>
                <a:ext cx="5181600" cy="3258629"/>
              </a:xfrm>
              <a:blipFill>
                <a:blip r:embed="rId3"/>
                <a:stretch>
                  <a:fillRect l="-1956" t="-5058" b="-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FE451-CDA9-264B-890E-3160316DD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15609-D9E9-C24C-AEDB-1173F4B22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C1087-21C7-BD4C-BB6D-ED926A0E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962AC9-DD45-464C-AD12-36BD7E842260}"/>
              </a:ext>
            </a:extLst>
          </p:cNvPr>
          <p:cNvSpPr txBox="1"/>
          <p:nvPr/>
        </p:nvSpPr>
        <p:spPr>
          <a:xfrm>
            <a:off x="6096000" y="2538083"/>
            <a:ext cx="2395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/>
              <a:t>gft</a:t>
            </a:r>
            <a:r>
              <a:rPr lang="en-US" sz="3600" dirty="0"/>
              <a:t> Program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5D399A81-881A-FA47-811A-7AE9A8A22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4990991"/>
            <a:ext cx="5801020" cy="252651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F7E7D5F-8ADB-6B41-80CE-3CA800309B88}"/>
              </a:ext>
            </a:extLst>
          </p:cNvPr>
          <p:cNvSpPr/>
          <p:nvPr/>
        </p:nvSpPr>
        <p:spPr>
          <a:xfrm>
            <a:off x="465799" y="6046760"/>
            <a:ext cx="1520987" cy="3651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Content Placeholder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1D65C499-355C-8940-A9B9-C49F47AE9B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t="18750" r="38865"/>
          <a:stretch/>
        </p:blipFill>
        <p:spPr>
          <a:xfrm>
            <a:off x="6064468" y="3159150"/>
            <a:ext cx="5810538" cy="1695954"/>
          </a:xfrm>
        </p:spPr>
      </p:pic>
      <p:pic>
        <p:nvPicPr>
          <p:cNvPr id="14" name="Picture 13" descr="Text, letter&#10;&#10;Description automatically generated">
            <a:extLst>
              <a:ext uri="{FF2B5EF4-FFF2-40B4-BE49-F238E27FC236}">
                <a16:creationId xmlns:a16="http://schemas.microsoft.com/office/drawing/2014/main" id="{8C564657-C558-C92C-5F2D-6A433CB81C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92223"/>
          <a:stretch/>
        </p:blipFill>
        <p:spPr>
          <a:xfrm>
            <a:off x="6172202" y="2031721"/>
            <a:ext cx="6006357" cy="4643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8C9D446-5F08-37A5-BB3A-3FFF1F46AF95}"/>
              </a:ext>
            </a:extLst>
          </p:cNvPr>
          <p:cNvSpPr txBox="1"/>
          <p:nvPr/>
        </p:nvSpPr>
        <p:spPr>
          <a:xfrm>
            <a:off x="6172202" y="1353368"/>
            <a:ext cx="2133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 Program</a:t>
            </a:r>
          </a:p>
        </p:txBody>
      </p:sp>
    </p:spTree>
    <p:extLst>
      <p:ext uri="{BB962C8B-B14F-4D97-AF65-F5344CB8AC3E}">
        <p14:creationId xmlns:p14="http://schemas.microsoft.com/office/powerpoint/2010/main" val="1169220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08626-DBD3-CB4A-AB64-9D6404CD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Popular Datasets</a:t>
            </a:r>
          </a:p>
        </p:txBody>
      </p:sp>
      <p:pic>
        <p:nvPicPr>
          <p:cNvPr id="9" name="Content Placeholder 8" descr="Text&#10;&#10;Description automatically generated with medium confidence">
            <a:extLst>
              <a:ext uri="{FF2B5EF4-FFF2-40B4-BE49-F238E27FC236}">
                <a16:creationId xmlns:a16="http://schemas.microsoft.com/office/drawing/2014/main" id="{1E5B1BC7-07B5-1542-8229-4E0DA6006D6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713651"/>
            <a:ext cx="5181600" cy="2575286"/>
          </a:xfrm>
        </p:spPr>
      </p:pic>
      <p:pic>
        <p:nvPicPr>
          <p:cNvPr id="11" name="Content Placeholder 10" descr="Shape&#10;&#10;Description automatically generated with low confidence">
            <a:extLst>
              <a:ext uri="{FF2B5EF4-FFF2-40B4-BE49-F238E27FC236}">
                <a16:creationId xmlns:a16="http://schemas.microsoft.com/office/drawing/2014/main" id="{D48FB7FF-6B08-9648-B84A-FA3CD72FF8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713651"/>
            <a:ext cx="5181600" cy="164581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32EC41-52E3-F24A-9AEF-A27FD958E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80811B-07BB-F747-89D0-0EE3030E6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CD5E04-36DB-4A42-97B6-2C1116231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21C027-B58D-294F-BD79-4140EA0C25E9}"/>
              </a:ext>
            </a:extLst>
          </p:cNvPr>
          <p:cNvSpPr txBox="1"/>
          <p:nvPr/>
        </p:nvSpPr>
        <p:spPr>
          <a:xfrm>
            <a:off x="838200" y="5569018"/>
            <a:ext cx="6095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gluebenchmark.com</a:t>
            </a:r>
            <a:r>
              <a:rPr lang="en-US" dirty="0"/>
              <a:t>/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9CBE60-555A-8041-BE73-A7E7D6328410}"/>
              </a:ext>
            </a:extLst>
          </p:cNvPr>
          <p:cNvSpPr txBox="1"/>
          <p:nvPr/>
        </p:nvSpPr>
        <p:spPr>
          <a:xfrm>
            <a:off x="6172200" y="5569018"/>
            <a:ext cx="6285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rajpurkar.github.io</a:t>
            </a:r>
            <a:r>
              <a:rPr lang="en-US" dirty="0"/>
              <a:t>/</a:t>
            </a:r>
            <a:r>
              <a:rPr lang="en-US" dirty="0" err="1"/>
              <a:t>SQuAD</a:t>
            </a:r>
            <a:r>
              <a:rPr lang="en-US" dirty="0"/>
              <a:t>-explorer/</a:t>
            </a:r>
          </a:p>
        </p:txBody>
      </p:sp>
    </p:spTree>
    <p:extLst>
      <p:ext uri="{BB962C8B-B14F-4D97-AF65-F5344CB8AC3E}">
        <p14:creationId xmlns:p14="http://schemas.microsoft.com/office/powerpoint/2010/main" val="3487891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91EDE88-521A-FA45-8C20-E419BA0D0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73" y="4990991"/>
            <a:ext cx="5383092" cy="291519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F971D9-824C-944B-BADF-B5A79C2F3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strike="dblStrike" dirty="0"/>
              <a:t>fine-tuning</a:t>
            </a:r>
            <a:r>
              <a:rPr lang="en-US" dirty="0"/>
              <a:t> </a:t>
            </a:r>
            <a:r>
              <a:rPr lang="en-US" i="1" dirty="0"/>
              <a:t>fit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88036" y="1461781"/>
                <a:ext cx="5731764" cy="29152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i="1" dirty="0"/>
                  <a:t>fit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ResNet-50</a:t>
                </a:r>
              </a:p>
              <a:p>
                <a:pPr lvl="1"/>
                <a:r>
                  <a:rPr lang="en-US" dirty="0"/>
                  <a:t>Trained on ImageNet (1k class labels)</a:t>
                </a:r>
              </a:p>
              <a:p>
                <a:pPr lvl="1"/>
                <a:r>
                  <a:rPr lang="en-US" dirty="0"/>
                  <a:t>Maps images to ImageNet Labels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</m:oMath>
                </a14:m>
                <a:r>
                  <a:rPr lang="en-US" dirty="0"/>
                  <a:t>: Flowers</a:t>
                </a:r>
              </a:p>
              <a:p>
                <a:pPr lvl="1"/>
                <a:r>
                  <a:rPr lang="en-US" dirty="0"/>
                  <a:t>Maps images to Flower Labels (5 class labels)</a:t>
                </a:r>
              </a:p>
              <a:p>
                <a:pPr lvl="1"/>
                <a:r>
                  <a:rPr lang="en-US" dirty="0"/>
                  <a:t>Flower Labels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ImageNet Labels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maps images to Flower Labels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88036" y="1461781"/>
                <a:ext cx="5731764" cy="2915200"/>
              </a:xfrm>
              <a:blipFill>
                <a:blip r:embed="rId3"/>
                <a:stretch>
                  <a:fillRect l="-1104" t="-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FE451-CDA9-264B-890E-3160316DD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15609-D9E9-C24C-AEDB-1173F4B22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C1087-21C7-BD4C-BB6D-ED926A0E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20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21D7C35-CE48-AD43-89B0-0250A33A167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1011457"/>
            <a:ext cx="5592478" cy="377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962AC9-DD45-464C-AD12-36BD7E842260}"/>
              </a:ext>
            </a:extLst>
          </p:cNvPr>
          <p:cNvSpPr txBox="1"/>
          <p:nvPr/>
        </p:nvSpPr>
        <p:spPr>
          <a:xfrm>
            <a:off x="7794158" y="336399"/>
            <a:ext cx="1632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Flowers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5D399A81-881A-FA47-811A-7AE9A8A22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4990991"/>
            <a:ext cx="5801020" cy="252651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F7E7D5F-8ADB-6B41-80CE-3CA800309B88}"/>
              </a:ext>
            </a:extLst>
          </p:cNvPr>
          <p:cNvSpPr/>
          <p:nvPr/>
        </p:nvSpPr>
        <p:spPr>
          <a:xfrm>
            <a:off x="446649" y="5239717"/>
            <a:ext cx="1520987" cy="3651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4259E08-C768-1B45-8817-5D750ED26488}"/>
              </a:ext>
            </a:extLst>
          </p:cNvPr>
          <p:cNvSpPr/>
          <p:nvPr/>
        </p:nvSpPr>
        <p:spPr>
          <a:xfrm>
            <a:off x="6100520" y="6145799"/>
            <a:ext cx="1520987" cy="29976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C2896F9-2483-8544-A1EC-ADBE0A7EBB0D}"/>
                  </a:ext>
                </a:extLst>
              </p:cNvPr>
              <p:cNvSpPr/>
              <p:nvPr/>
            </p:nvSpPr>
            <p:spPr>
              <a:xfrm>
                <a:off x="1299178" y="4448870"/>
                <a:ext cx="2476079" cy="415094"/>
              </a:xfrm>
              <a:prstGeom prst="wedgeRoundRectCallout">
                <a:avLst>
                  <a:gd name="adj1" fmla="val -27057"/>
                  <a:gd name="adj2" fmla="val 114740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Pre-trained Model</a:t>
                </a:r>
              </a:p>
            </p:txBody>
          </p:sp>
        </mc:Choice>
        <mc:Fallback xmlns="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C2896F9-2483-8544-A1EC-ADBE0A7EBB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178" y="4448870"/>
                <a:ext cx="2476079" cy="415094"/>
              </a:xfrm>
              <a:prstGeom prst="wedgeRoundRectCallout">
                <a:avLst>
                  <a:gd name="adj1" fmla="val -27057"/>
                  <a:gd name="adj2" fmla="val 114740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ular Callout 15">
                <a:extLst>
                  <a:ext uri="{FF2B5EF4-FFF2-40B4-BE49-F238E27FC236}">
                    <a16:creationId xmlns:a16="http://schemas.microsoft.com/office/drawing/2014/main" id="{B4D21FD1-D88B-1A44-B2D6-97FB50D7F288}"/>
                  </a:ext>
                </a:extLst>
              </p:cNvPr>
              <p:cNvSpPr/>
              <p:nvPr/>
            </p:nvSpPr>
            <p:spPr>
              <a:xfrm>
                <a:off x="6516481" y="388042"/>
                <a:ext cx="942624" cy="300249"/>
              </a:xfrm>
              <a:prstGeom prst="wedgeRoundRectCallout">
                <a:avLst>
                  <a:gd name="adj1" fmla="val 87541"/>
                  <a:gd name="adj2" fmla="val 2584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𝑑𝑎𝑡𝑎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ounded Rectangular Callout 15">
                <a:extLst>
                  <a:ext uri="{FF2B5EF4-FFF2-40B4-BE49-F238E27FC236}">
                    <a16:creationId xmlns:a16="http://schemas.microsoft.com/office/drawing/2014/main" id="{B4D21FD1-D88B-1A44-B2D6-97FB50D7F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481" y="388042"/>
                <a:ext cx="942624" cy="300249"/>
              </a:xfrm>
              <a:prstGeom prst="wedgeRoundRectCallout">
                <a:avLst>
                  <a:gd name="adj1" fmla="val 87541"/>
                  <a:gd name="adj2" fmla="val 25842"/>
                  <a:gd name="adj3" fmla="val 16667"/>
                </a:avLst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806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91EDE88-521A-FA45-8C20-E419BA0D0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73" y="4990991"/>
            <a:ext cx="5383092" cy="291519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F971D9-824C-944B-BADF-B5A79C2F3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strike="dblStrike" dirty="0"/>
              <a:t>fine-tuning</a:t>
            </a:r>
            <a:r>
              <a:rPr lang="en-US" dirty="0"/>
              <a:t> </a:t>
            </a:r>
            <a:r>
              <a:rPr lang="en-US" i="1" dirty="0"/>
              <a:t>fit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461780"/>
                <a:ext cx="5181600" cy="3258629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i="1" dirty="0"/>
                  <a:t>fit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BERT</a:t>
                </a:r>
              </a:p>
              <a:p>
                <a:pPr lvl="1"/>
                <a:r>
                  <a:rPr lang="en-US" dirty="0"/>
                  <a:t>Trained on Text Corpora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</m:oMath>
                </a14:m>
                <a:r>
                  <a:rPr lang="en-US" dirty="0"/>
                  <a:t>: </a:t>
                </a:r>
                <a:r>
                  <a:rPr lang="en-US" dirty="0" err="1"/>
                  <a:t>SQuAD</a:t>
                </a:r>
                <a:endParaRPr lang="en-US" dirty="0"/>
              </a:p>
              <a:p>
                <a:pPr lvl="1"/>
                <a:r>
                  <a:rPr lang="en-US" dirty="0"/>
                  <a:t>Maps questions + contexts to answers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Maps questions + contexts to answers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461780"/>
                <a:ext cx="5181600" cy="3258629"/>
              </a:xfrm>
              <a:blipFill>
                <a:blip r:embed="rId3"/>
                <a:stretch>
                  <a:fillRect l="-1956" t="-5058" r="-1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FE451-CDA9-264B-890E-3160316DD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15609-D9E9-C24C-AEDB-1173F4B22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C1087-21C7-BD4C-BB6D-ED926A0E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962AC9-DD45-464C-AD12-36BD7E842260}"/>
              </a:ext>
            </a:extLst>
          </p:cNvPr>
          <p:cNvSpPr txBox="1"/>
          <p:nvPr/>
        </p:nvSpPr>
        <p:spPr>
          <a:xfrm>
            <a:off x="7497337" y="815449"/>
            <a:ext cx="1500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SQuAD</a:t>
            </a:r>
            <a:endParaRPr lang="en-US" sz="3600" dirty="0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5D399A81-881A-FA47-811A-7AE9A8A22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4990991"/>
            <a:ext cx="5801020" cy="252651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F7E7D5F-8ADB-6B41-80CE-3CA800309B88}"/>
              </a:ext>
            </a:extLst>
          </p:cNvPr>
          <p:cNvSpPr/>
          <p:nvPr/>
        </p:nvSpPr>
        <p:spPr>
          <a:xfrm>
            <a:off x="465799" y="6046760"/>
            <a:ext cx="1520987" cy="3651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C2896F9-2483-8544-A1EC-ADBE0A7EBB0D}"/>
                  </a:ext>
                </a:extLst>
              </p:cNvPr>
              <p:cNvSpPr/>
              <p:nvPr/>
            </p:nvSpPr>
            <p:spPr>
              <a:xfrm>
                <a:off x="1986786" y="4434435"/>
                <a:ext cx="2476079" cy="415094"/>
              </a:xfrm>
              <a:prstGeom prst="wedgeRoundRectCallout">
                <a:avLst>
                  <a:gd name="adj1" fmla="val -48712"/>
                  <a:gd name="adj2" fmla="val 31888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Pre-trained Model</a:t>
                </a:r>
              </a:p>
            </p:txBody>
          </p:sp>
        </mc:Choice>
        <mc:Fallback xmlns="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C2896F9-2483-8544-A1EC-ADBE0A7EBB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786" y="4434435"/>
                <a:ext cx="2476079" cy="415094"/>
              </a:xfrm>
              <a:prstGeom prst="wedgeRoundRectCallout">
                <a:avLst>
                  <a:gd name="adj1" fmla="val -48712"/>
                  <a:gd name="adj2" fmla="val 318881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4127F-13D4-5842-B740-7980045C17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461780"/>
            <a:ext cx="5181600" cy="3430978"/>
          </a:xfrm>
        </p:spPr>
        <p:txBody>
          <a:bodyPr>
            <a:normAutofit fontScale="92500" lnSpcReduction="20000"/>
          </a:bodyPr>
          <a:lstStyle/>
          <a:p>
            <a:pPr fontAlgn="base"/>
            <a:r>
              <a:rPr lang="en-US" dirty="0"/>
              <a:t>Question: </a:t>
            </a:r>
          </a:p>
          <a:p>
            <a:pPr lvl="1" fontAlgn="base"/>
            <a:r>
              <a:rPr lang="en-US" i="1" dirty="0"/>
              <a:t>What does AFC stand for</a:t>
            </a:r>
            <a:r>
              <a:rPr lang="en-US" dirty="0"/>
              <a:t>?</a:t>
            </a:r>
          </a:p>
          <a:p>
            <a:pPr fontAlgn="base"/>
            <a:r>
              <a:rPr lang="en-US" dirty="0"/>
              <a:t>Context: </a:t>
            </a:r>
          </a:p>
          <a:p>
            <a:pPr lvl="1" fontAlgn="base"/>
            <a:r>
              <a:rPr lang="en-US" i="1" dirty="0"/>
              <a:t>The </a:t>
            </a:r>
            <a:r>
              <a:rPr lang="en-US" i="1" dirty="0">
                <a:highlight>
                  <a:srgbClr val="FFFF00"/>
                </a:highlight>
              </a:rPr>
              <a:t>American Football Conference </a:t>
            </a:r>
            <a:r>
              <a:rPr lang="en-US" i="1" dirty="0"/>
              <a:t>(AFC) champion Denver Broncos defeated the National Football Conference (NFC) champion Carolina Panthers 24–10 to earn their third Super Bowl title</a:t>
            </a:r>
            <a:r>
              <a:rPr lang="en-US" dirty="0"/>
              <a:t>.</a:t>
            </a:r>
          </a:p>
          <a:p>
            <a:pPr fontAlgn="base"/>
            <a:r>
              <a:rPr lang="en-US" dirty="0"/>
              <a:t>Answer: </a:t>
            </a:r>
          </a:p>
          <a:p>
            <a:pPr lvl="1" fontAlgn="base"/>
            <a:r>
              <a:rPr lang="en-US" i="1" dirty="0"/>
              <a:t>American Football Conference</a:t>
            </a:r>
            <a:endParaRPr lang="en-US" dirty="0"/>
          </a:p>
          <a:p>
            <a:endParaRPr lang="en-US" dirty="0"/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A0FD928A-E0D1-A642-A5BA-68D683A2A26D}"/>
              </a:ext>
            </a:extLst>
          </p:cNvPr>
          <p:cNvSpPr/>
          <p:nvPr/>
        </p:nvSpPr>
        <p:spPr>
          <a:xfrm>
            <a:off x="10668151" y="1422035"/>
            <a:ext cx="1295098" cy="637434"/>
          </a:xfrm>
          <a:prstGeom prst="wedgeRoundRectCallout">
            <a:avLst>
              <a:gd name="adj1" fmla="val -45287"/>
              <a:gd name="adj2" fmla="val 1067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 with no markup</a:t>
            </a:r>
          </a:p>
        </p:txBody>
      </p:sp>
    </p:spTree>
    <p:extLst>
      <p:ext uri="{BB962C8B-B14F-4D97-AF65-F5344CB8AC3E}">
        <p14:creationId xmlns:p14="http://schemas.microsoft.com/office/powerpoint/2010/main" val="156365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8378C3-8F02-CCE7-CDE3-E356D84D5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Design Goals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BE9EBB-B1A8-0898-D2DC-CB63EFA5A1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Inclusiveness: </a:t>
            </a:r>
          </a:p>
          <a:p>
            <a:pPr lvl="1"/>
            <a:r>
              <a:rPr lang="en-US" dirty="0"/>
              <a:t>Accessible to Masses </a:t>
            </a:r>
          </a:p>
          <a:p>
            <a:pPr lvl="2"/>
            <a:r>
              <a:rPr lang="en-US" dirty="0"/>
              <a:t>(including non-programmers)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/>
              <a:t>Portability</a:t>
            </a:r>
          </a:p>
          <a:p>
            <a:pPr lvl="1"/>
            <a:r>
              <a:rPr lang="en-US" dirty="0"/>
              <a:t>Ease-of-Use/Transparency &gt;&gt; SOTA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216C01-AC13-01B7-1273-C674D641C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665451" cy="4351338"/>
          </a:xfrm>
        </p:spPr>
        <p:txBody>
          <a:bodyPr/>
          <a:lstStyle/>
          <a:p>
            <a:r>
              <a:rPr lang="en-US" dirty="0"/>
              <a:t>Hide Complexity/Magic (Alchemy)</a:t>
            </a:r>
          </a:p>
          <a:p>
            <a:pPr lvl="1"/>
            <a:r>
              <a:rPr lang="en-US" dirty="0"/>
              <a:t>No one would suggest</a:t>
            </a:r>
          </a:p>
          <a:p>
            <a:pPr lvl="2"/>
            <a:r>
              <a:rPr lang="en-US" dirty="0"/>
              <a:t>Regression-like methods are ``intelligent’’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EE76EB-B609-5E0C-54D5-00BAE7B6E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6EB1CB-85C1-8EAA-8AD3-68ADAFCF5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46D166-2C9C-7ACB-4945-C70616C24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9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971D9-824C-944B-BADF-B5A79C2F3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4679731" cy="1325563"/>
          </a:xfrm>
        </p:spPr>
        <p:txBody>
          <a:bodyPr>
            <a:normAutofit/>
          </a:bodyPr>
          <a:lstStyle/>
          <a:p>
            <a:r>
              <a:rPr lang="en-US" sz="4800" dirty="0"/>
              <a:t>Portability:</a:t>
            </a:r>
            <a:br>
              <a:rPr lang="en-US" dirty="0"/>
            </a:br>
            <a:r>
              <a:rPr lang="en-US" sz="2400" dirty="0"/>
              <a:t>Inclusiveness + Hedge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FE451-CDA9-264B-890E-3160316DD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15609-D9E9-C24C-AEDB-1173F4B22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C1087-21C7-BD4C-BB6D-ED926A0E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962AC9-DD45-464C-AD12-36BD7E842260}"/>
              </a:ext>
            </a:extLst>
          </p:cNvPr>
          <p:cNvSpPr txBox="1"/>
          <p:nvPr/>
        </p:nvSpPr>
        <p:spPr>
          <a:xfrm>
            <a:off x="6360160" y="660755"/>
            <a:ext cx="2596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/>
              <a:t>gft</a:t>
            </a:r>
            <a:r>
              <a:rPr lang="en-US" sz="3600" dirty="0"/>
              <a:t> Programs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E1F5C0-6155-1B48-829C-38299254EC01}"/>
              </a:ext>
            </a:extLst>
          </p:cNvPr>
          <p:cNvSpPr txBox="1"/>
          <p:nvPr/>
        </p:nvSpPr>
        <p:spPr>
          <a:xfrm>
            <a:off x="6172202" y="2943027"/>
            <a:ext cx="44295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gft_fit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--model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P:ernie-tiny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--data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P:chnsenticorp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output_dir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$1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'classify: label ~ text'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7958F1-1458-8745-9F75-757106519E73}"/>
              </a:ext>
            </a:extLst>
          </p:cNvPr>
          <p:cNvSpPr txBox="1"/>
          <p:nvPr/>
        </p:nvSpPr>
        <p:spPr>
          <a:xfrm>
            <a:off x="6172202" y="1442376"/>
            <a:ext cx="48509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gft_fit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--model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H:bert-base-cased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--data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H:emotion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output_dir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$1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'classify: label ~ text'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D9469EC8-A91B-0542-A310-507FAFAF2877}"/>
              </a:ext>
            </a:extLst>
          </p:cNvPr>
          <p:cNvSpPr/>
          <p:nvPr/>
        </p:nvSpPr>
        <p:spPr>
          <a:xfrm>
            <a:off x="9477369" y="953105"/>
            <a:ext cx="1940409" cy="438949"/>
          </a:xfrm>
          <a:prstGeom prst="wedgeRoundRectCallout">
            <a:avLst>
              <a:gd name="adj1" fmla="val -104557"/>
              <a:gd name="adj2" fmla="val 761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HuggingFace</a:t>
            </a:r>
            <a:endParaRPr lang="en-US" dirty="0"/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7C786B7A-DD59-A04A-B909-EB2FFAA07570}"/>
              </a:ext>
            </a:extLst>
          </p:cNvPr>
          <p:cNvSpPr/>
          <p:nvPr/>
        </p:nvSpPr>
        <p:spPr>
          <a:xfrm>
            <a:off x="9874816" y="2487437"/>
            <a:ext cx="1940409" cy="438949"/>
          </a:xfrm>
          <a:prstGeom prst="wedgeRoundRectCallout">
            <a:avLst>
              <a:gd name="adj1" fmla="val -124564"/>
              <a:gd name="adj2" fmla="val 740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PaddleNLP</a:t>
            </a:r>
            <a:endParaRPr lang="en-US" dirty="0"/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ACC38485-8FE3-9245-9D6D-82C9FD6C8202}"/>
              </a:ext>
            </a:extLst>
          </p:cNvPr>
          <p:cNvSpPr/>
          <p:nvPr/>
        </p:nvSpPr>
        <p:spPr>
          <a:xfrm>
            <a:off x="10516851" y="3259319"/>
            <a:ext cx="1298374" cy="574002"/>
          </a:xfrm>
          <a:prstGeom prst="wedgeRoundRectCallout">
            <a:avLst>
              <a:gd name="adj1" fmla="val -24593"/>
              <a:gd name="adj2" fmla="val -938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Emphasis on Chinese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28C84D20-C1C2-7249-BFDB-0B22730B1C12}"/>
              </a:ext>
            </a:extLst>
          </p:cNvPr>
          <p:cNvSpPr/>
          <p:nvPr/>
        </p:nvSpPr>
        <p:spPr>
          <a:xfrm>
            <a:off x="4437445" y="2132857"/>
            <a:ext cx="1744050" cy="766878"/>
          </a:xfrm>
          <a:prstGeom prst="wedgeRoundRectCallout">
            <a:avLst>
              <a:gd name="adj1" fmla="val 60573"/>
              <a:gd name="adj2" fmla="val -984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Hedge</a:t>
            </a:r>
            <a:endParaRPr lang="en-US" dirty="0">
              <a:sym typeface="Wingdings" pitchFamily="2" charset="2"/>
            </a:endParaRPr>
          </a:p>
          <a:p>
            <a:pPr algn="ctr"/>
            <a:r>
              <a:rPr lang="en-US" dirty="0"/>
              <a:t>(Supply Chains)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51A804E0-EFD0-E842-AC4F-D3188FCD2E50}"/>
              </a:ext>
            </a:extLst>
          </p:cNvPr>
          <p:cNvSpPr/>
          <p:nvPr/>
        </p:nvSpPr>
        <p:spPr>
          <a:xfrm>
            <a:off x="4437445" y="2125219"/>
            <a:ext cx="1744050" cy="766878"/>
          </a:xfrm>
          <a:prstGeom prst="wedgeRoundRectCallout">
            <a:avLst>
              <a:gd name="adj1" fmla="val 79755"/>
              <a:gd name="adj2" fmla="val 597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Hedge</a:t>
            </a:r>
            <a:endParaRPr lang="en-US" dirty="0">
              <a:sym typeface="Wingdings" pitchFamily="2" charset="2"/>
            </a:endParaRPr>
          </a:p>
          <a:p>
            <a:pPr algn="ctr"/>
            <a:r>
              <a:rPr lang="en-US" dirty="0"/>
              <a:t>(Supply Chains)</a:t>
            </a:r>
          </a:p>
        </p:txBody>
      </p:sp>
    </p:spTree>
    <p:extLst>
      <p:ext uri="{BB962C8B-B14F-4D97-AF65-F5344CB8AC3E}">
        <p14:creationId xmlns:p14="http://schemas.microsoft.com/office/powerpoint/2010/main" val="252115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17" grpId="0" animBg="1"/>
      <p:bldP spid="20" grpId="0" animBg="1"/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7A57D25-377D-ADAF-4383-F2673A9BB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Conclusions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3E18BF-0145-8CC4-5FCF-553D74253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Inclusiveness</a:t>
            </a:r>
          </a:p>
          <a:p>
            <a:pPr lvl="1"/>
            <a:r>
              <a:rPr lang="en-US" dirty="0"/>
              <a:t>Appeal to Power Users as well as Masses</a:t>
            </a:r>
          </a:p>
          <a:p>
            <a:pPr lvl="1"/>
            <a:r>
              <a:rPr lang="en-US" dirty="0"/>
              <a:t>Accessible to Masses</a:t>
            </a:r>
          </a:p>
          <a:p>
            <a:pPr lvl="1"/>
            <a:r>
              <a:rPr lang="en-US" dirty="0"/>
              <a:t>Portability</a:t>
            </a:r>
          </a:p>
          <a:p>
            <a:r>
              <a:rPr lang="en-US" dirty="0"/>
              <a:t>Transparency</a:t>
            </a:r>
          </a:p>
          <a:p>
            <a:pPr lvl="1"/>
            <a:r>
              <a:rPr lang="en-US" dirty="0"/>
              <a:t>Avoid Magic / Alchemy</a:t>
            </a:r>
          </a:p>
          <a:p>
            <a:pPr lvl="1"/>
            <a:r>
              <a:rPr lang="en-US" dirty="0"/>
              <a:t>Hide Complexity</a:t>
            </a:r>
          </a:p>
          <a:p>
            <a:r>
              <a:rPr lang="en-US" dirty="0"/>
              <a:t>Embrace Historical Precedents</a:t>
            </a:r>
          </a:p>
          <a:p>
            <a:pPr lvl="1"/>
            <a:r>
              <a:rPr lang="en-US" dirty="0"/>
              <a:t>Little Languages from Unix</a:t>
            </a:r>
          </a:p>
          <a:p>
            <a:pPr lvl="1"/>
            <a:r>
              <a:rPr lang="en-US" dirty="0"/>
              <a:t>Fit/Predict/Summary/</a:t>
            </a:r>
            <a:r>
              <a:rPr lang="en-US" dirty="0" err="1"/>
              <a:t>glm</a:t>
            </a:r>
            <a:r>
              <a:rPr lang="en-US" dirty="0"/>
              <a:t> Equations from R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3B23F9-306C-079C-04F4-AB54E58CF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59FB57-91BD-1A8A-783A-560C57564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43C707-9EB4-CF0A-FD3F-C03D4DEA1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05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5D4E-79C3-8D08-C76D-A5C1C04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Part 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53D0B-7DD6-6E52-4CF2-F5A28DE883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Strategy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</a:t>
            </a:r>
            <a:r>
              <a:rPr lang="en-US" i="1" dirty="0" err="1"/>
              <a:t>gft</a:t>
            </a:r>
            <a:r>
              <a:rPr lang="en-US" dirty="0"/>
              <a:t> </a:t>
            </a:r>
            <a:r>
              <a:rPr lang="en-US" dirty="0" err="1"/>
              <a:t>Cheatsheet</a:t>
            </a:r>
            <a:endParaRPr lang="en-US" dirty="0"/>
          </a:p>
          <a:p>
            <a:pPr lvl="1"/>
            <a:r>
              <a:rPr lang="en-US" dirty="0"/>
              <a:t>4-5 Functions + 4 Arguments</a:t>
            </a:r>
          </a:p>
          <a:p>
            <a:pPr lvl="1"/>
            <a:r>
              <a:rPr lang="en-US" dirty="0"/>
              <a:t>Amazing how much can be done with so little</a:t>
            </a:r>
          </a:p>
          <a:p>
            <a:r>
              <a:rPr lang="en-US" dirty="0"/>
              <a:t>Seven Simple Examples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7FC0B8-46E5-1B9C-D616-26B802C04F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More Tasks: MT, ASR, Vision</a:t>
            </a:r>
          </a:p>
          <a:p>
            <a:r>
              <a:rPr lang="en-US" dirty="0"/>
              <a:t>Two Questions</a:t>
            </a:r>
          </a:p>
          <a:p>
            <a:pPr lvl="1"/>
            <a:r>
              <a:rPr lang="en-US" dirty="0"/>
              <a:t>How do we </a:t>
            </a:r>
            <a:r>
              <a:rPr lang="en-US" i="1" u="sng" dirty="0"/>
              <a:t>find</a:t>
            </a:r>
            <a:r>
              <a:rPr lang="en-US" dirty="0"/>
              <a:t> the good stuff?</a:t>
            </a:r>
          </a:p>
          <a:p>
            <a:pPr lvl="1"/>
            <a:r>
              <a:rPr lang="en-US" dirty="0"/>
              <a:t>How do we </a:t>
            </a:r>
            <a:r>
              <a:rPr lang="en-US" i="1" u="sng" dirty="0"/>
              <a:t>use</a:t>
            </a:r>
            <a:r>
              <a:rPr lang="en-US" dirty="0"/>
              <a:t> the good stuff?</a:t>
            </a:r>
          </a:p>
          <a:p>
            <a:r>
              <a:rPr lang="en-US" dirty="0"/>
              <a:t>Why de-emphasize pre-training?</a:t>
            </a:r>
          </a:p>
          <a:p>
            <a:r>
              <a:rPr lang="en-US" dirty="0"/>
              <a:t>Conclusions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B37EA-33F7-81BC-A919-460E9D619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E883C-100C-3C6D-8D9C-CD4F1A5B2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589A1-F7D1-CAA6-F970-632EDAC2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93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Font typeface="Wingdings" pitchFamily="2" charset="2"/>
                  <a:buChar char="Ø"/>
                </a:pPr>
                <a:r>
                  <a:rPr lang="en-US" b="1" dirty="0"/>
                  <a:t>--data</a:t>
                </a:r>
              </a:p>
              <a:p>
                <a:r>
                  <a:rPr lang="en-US" dirty="0"/>
                  <a:t>--model</a:t>
                </a:r>
              </a:p>
              <a:p>
                <a:r>
                  <a:rPr lang="en-US" dirty="0"/>
                  <a:t>--</a:t>
                </a:r>
                <a:r>
                  <a:rPr lang="en-US" dirty="0" err="1"/>
                  <a:t>eqn</a:t>
                </a:r>
                <a:r>
                  <a:rPr lang="en-US" dirty="0"/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𝑡𝑎𝑠𝑘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912A4-221C-E041-8AFD-64AFB366B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8E96E-050C-544A-B8BE-70F5C129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26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733156B4-E73E-1D4B-8DFC-C21EA12182B6}"/>
              </a:ext>
            </a:extLst>
          </p:cNvPr>
          <p:cNvSpPr/>
          <p:nvPr/>
        </p:nvSpPr>
        <p:spPr>
          <a:xfrm>
            <a:off x="8039902" y="1372407"/>
            <a:ext cx="1141395" cy="1116038"/>
          </a:xfrm>
          <a:prstGeom prst="wedgeRoundRectCallout">
            <a:avLst>
              <a:gd name="adj1" fmla="val -121786"/>
              <a:gd name="adj2" fmla="val 248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Next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873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161849-0B9B-5747-A50B-3FBF6E362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04"/>
            <a:ext cx="12120372" cy="65836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C0E019-2E87-B140-B099-E4BE926E669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096000" y="3937"/>
                <a:ext cx="6096000" cy="1541399"/>
              </a:xfrm>
              <a:solidFill>
                <a:schemeClr val="bg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pPr/>
                <a:r>
                  <a:rPr lang="en-US" dirty="0"/>
                  <a:t>Emotion Dataset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𝑐𝑙𝑎𝑠𝑠𝑖𝑓𝑦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𝑡𝑒𝑥𝑡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C0E019-2E87-B140-B099-E4BE926E66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096000" y="3937"/>
                <a:ext cx="6096000" cy="1541399"/>
              </a:xfrm>
              <a:blipFill>
                <a:blip r:embed="rId3"/>
                <a:stretch>
                  <a:fillRect l="-3942" t="-4065" b="-4878"/>
                </a:stretch>
              </a:blipFill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B3CFDD-30A0-7146-A62F-42B77D1F7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5437F1-21C2-A544-A8AA-3739EAD7E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693EC4-2576-B14F-A0C7-DCE4870FE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27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0309BF47-AA60-7B41-B2CE-275B62C71701}"/>
              </a:ext>
            </a:extLst>
          </p:cNvPr>
          <p:cNvSpPr/>
          <p:nvPr/>
        </p:nvSpPr>
        <p:spPr>
          <a:xfrm>
            <a:off x="6886626" y="1735608"/>
            <a:ext cx="953230" cy="637834"/>
          </a:xfrm>
          <a:prstGeom prst="wedgeRoundRectCallout">
            <a:avLst>
              <a:gd name="adj1" fmla="val -22796"/>
              <a:gd name="adj2" fmla="val -1121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682BF0C-EDA0-BE4B-8BA0-AD9F615E8CA7}"/>
              </a:ext>
            </a:extLst>
          </p:cNvPr>
          <p:cNvSpPr/>
          <p:nvPr/>
        </p:nvSpPr>
        <p:spPr>
          <a:xfrm>
            <a:off x="9198963" y="1735608"/>
            <a:ext cx="1384092" cy="497926"/>
          </a:xfrm>
          <a:prstGeom prst="wedgeRoundRectCallout">
            <a:avLst>
              <a:gd name="adj1" fmla="val -31099"/>
              <a:gd name="adj2" fmla="val -1272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Columns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A7D554B-42F4-E145-8638-AB193025BA36}"/>
              </a:ext>
            </a:extLst>
          </p:cNvPr>
          <p:cNvSpPr/>
          <p:nvPr/>
        </p:nvSpPr>
        <p:spPr>
          <a:xfrm>
            <a:off x="9198963" y="1735608"/>
            <a:ext cx="1384092" cy="497926"/>
          </a:xfrm>
          <a:prstGeom prst="wedgeRoundRectCallout">
            <a:avLst>
              <a:gd name="adj1" fmla="val 28829"/>
              <a:gd name="adj2" fmla="val -1362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Columns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23AAC4-ABA9-441F-00A0-2C217D21BA15}"/>
              </a:ext>
            </a:extLst>
          </p:cNvPr>
          <p:cNvCxnSpPr/>
          <p:nvPr/>
        </p:nvCxnSpPr>
        <p:spPr>
          <a:xfrm>
            <a:off x="8864725" y="1382861"/>
            <a:ext cx="67567" cy="19729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222D71-755B-AC8E-D484-1E963B28362A}"/>
              </a:ext>
            </a:extLst>
          </p:cNvPr>
          <p:cNvCxnSpPr>
            <a:cxnSpLocks/>
          </p:cNvCxnSpPr>
          <p:nvPr/>
        </p:nvCxnSpPr>
        <p:spPr>
          <a:xfrm flipH="1">
            <a:off x="1112595" y="1247063"/>
            <a:ext cx="9066674" cy="22303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E7796954-5AA7-AE0E-74D3-47A9A302B946}"/>
              </a:ext>
            </a:extLst>
          </p:cNvPr>
          <p:cNvSpPr/>
          <p:nvPr/>
        </p:nvSpPr>
        <p:spPr>
          <a:xfrm>
            <a:off x="9638612" y="3601441"/>
            <a:ext cx="816177" cy="497926"/>
          </a:xfrm>
          <a:prstGeom prst="wedgeRoundRectCallout">
            <a:avLst>
              <a:gd name="adj1" fmla="val -84861"/>
              <a:gd name="adj2" fmla="val -1682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Row</a:t>
            </a:r>
          </a:p>
        </p:txBody>
      </p:sp>
    </p:spTree>
    <p:extLst>
      <p:ext uri="{BB962C8B-B14F-4D97-AF65-F5344CB8AC3E}">
        <p14:creationId xmlns:p14="http://schemas.microsoft.com/office/powerpoint/2010/main" val="263035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439A8E5-1A19-BA4D-A028-F9D28E8704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403924" y="1239150"/>
            <a:ext cx="8378887" cy="467515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DE8A15-E6A8-CD44-AD37-800B7E970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Terminology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013751-D747-C145-8A1B-9A5090D379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2411026" cy="4351338"/>
          </a:xfrm>
        </p:spPr>
        <p:txBody>
          <a:bodyPr/>
          <a:lstStyle/>
          <a:p>
            <a:r>
              <a:rPr lang="en-US" dirty="0"/>
              <a:t>Dataset (4k)</a:t>
            </a:r>
          </a:p>
          <a:p>
            <a:r>
              <a:rPr lang="en-US" dirty="0"/>
              <a:t>Models (40k)</a:t>
            </a:r>
          </a:p>
          <a:p>
            <a:r>
              <a:rPr lang="en-US" dirty="0"/>
              <a:t>Tasks</a:t>
            </a:r>
          </a:p>
          <a:p>
            <a:pPr lvl="1"/>
            <a:r>
              <a:rPr lang="en-US" dirty="0"/>
              <a:t>classify</a:t>
            </a:r>
          </a:p>
          <a:p>
            <a:pPr lvl="1"/>
            <a:r>
              <a:rPr lang="en-US" dirty="0"/>
              <a:t>regress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ASR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FB4CB-6DDE-9146-90A3-6A57BE931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14D44-B35F-DB46-9281-22E98E06A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7C344-DC71-8D4C-B2EB-60554E3BB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28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A4A7FB-3192-F848-8108-9C3ED28E231B}"/>
              </a:ext>
            </a:extLst>
          </p:cNvPr>
          <p:cNvSpPr txBox="1"/>
          <p:nvPr/>
        </p:nvSpPr>
        <p:spPr>
          <a:xfrm>
            <a:off x="4576439" y="5956240"/>
            <a:ext cx="66249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hlinkClick r:id="rId3"/>
              </a:rPr>
              <a:t>https://huggingface.co/datasets</a:t>
            </a:r>
            <a:r>
              <a:rPr lang="en-US" sz="2000" dirty="0"/>
              <a:t> 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2658829-5B4D-DD42-AB2B-75417FA8ED9D}"/>
              </a:ext>
            </a:extLst>
          </p:cNvPr>
          <p:cNvSpPr/>
          <p:nvPr/>
        </p:nvSpPr>
        <p:spPr>
          <a:xfrm>
            <a:off x="7527855" y="1310934"/>
            <a:ext cx="483833" cy="17311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0DE4996-EFB9-804A-BAEE-6D2A4BE6FDE3}"/>
              </a:ext>
            </a:extLst>
          </p:cNvPr>
          <p:cNvSpPr/>
          <p:nvPr/>
        </p:nvSpPr>
        <p:spPr>
          <a:xfrm>
            <a:off x="8089037" y="1310935"/>
            <a:ext cx="483833" cy="17311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44EDD78-6AB5-854D-9313-3F4CF75D567C}"/>
              </a:ext>
            </a:extLst>
          </p:cNvPr>
          <p:cNvSpPr/>
          <p:nvPr/>
        </p:nvSpPr>
        <p:spPr>
          <a:xfrm>
            <a:off x="5933243" y="2046178"/>
            <a:ext cx="1714870" cy="86569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20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08626-DBD3-CB4A-AB64-9D6404CD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Popular Datasets</a:t>
            </a:r>
          </a:p>
        </p:txBody>
      </p:sp>
      <p:pic>
        <p:nvPicPr>
          <p:cNvPr id="9" name="Content Placeholder 8" descr="Text&#10;&#10;Description automatically generated with medium confidence">
            <a:extLst>
              <a:ext uri="{FF2B5EF4-FFF2-40B4-BE49-F238E27FC236}">
                <a16:creationId xmlns:a16="http://schemas.microsoft.com/office/drawing/2014/main" id="{1E5B1BC7-07B5-1542-8229-4E0DA6006D6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713651"/>
            <a:ext cx="5181600" cy="2575286"/>
          </a:xfrm>
        </p:spPr>
      </p:pic>
      <p:pic>
        <p:nvPicPr>
          <p:cNvPr id="11" name="Content Placeholder 10" descr="Shape&#10;&#10;Description automatically generated with low confidence">
            <a:extLst>
              <a:ext uri="{FF2B5EF4-FFF2-40B4-BE49-F238E27FC236}">
                <a16:creationId xmlns:a16="http://schemas.microsoft.com/office/drawing/2014/main" id="{D48FB7FF-6B08-9648-B84A-FA3CD72FF8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713651"/>
            <a:ext cx="5181600" cy="164581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32EC41-52E3-F24A-9AEF-A27FD958E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80811B-07BB-F747-89D0-0EE3030E6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CD5E04-36DB-4A42-97B6-2C1116231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29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21C027-B58D-294F-BD79-4140EA0C25E9}"/>
              </a:ext>
            </a:extLst>
          </p:cNvPr>
          <p:cNvSpPr txBox="1"/>
          <p:nvPr/>
        </p:nvSpPr>
        <p:spPr>
          <a:xfrm>
            <a:off x="838200" y="5569018"/>
            <a:ext cx="6095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gluebenchmark.com</a:t>
            </a:r>
            <a:r>
              <a:rPr lang="en-US" dirty="0"/>
              <a:t>/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9CBE60-555A-8041-BE73-A7E7D6328410}"/>
              </a:ext>
            </a:extLst>
          </p:cNvPr>
          <p:cNvSpPr txBox="1"/>
          <p:nvPr/>
        </p:nvSpPr>
        <p:spPr>
          <a:xfrm>
            <a:off x="6172200" y="5569018"/>
            <a:ext cx="6285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rajpurkar.github.io</a:t>
            </a:r>
            <a:r>
              <a:rPr lang="en-US" dirty="0"/>
              <a:t>/</a:t>
            </a:r>
            <a:r>
              <a:rPr lang="en-US" dirty="0" err="1"/>
              <a:t>SQuAD</a:t>
            </a:r>
            <a:r>
              <a:rPr lang="en-US" dirty="0"/>
              <a:t>-explorer/</a:t>
            </a:r>
          </a:p>
        </p:txBody>
      </p:sp>
    </p:spTree>
    <p:extLst>
      <p:ext uri="{BB962C8B-B14F-4D97-AF65-F5344CB8AC3E}">
        <p14:creationId xmlns:p14="http://schemas.microsoft.com/office/powerpoint/2010/main" val="3537639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76D8-99FD-8C45-B5D5-6D0039E36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3DD7A-2301-9F4A-A367-8E402E377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A: Glass is half-full</a:t>
            </a:r>
          </a:p>
          <a:p>
            <a:pPr lvl="1"/>
            <a:r>
              <a:rPr lang="en-US" dirty="0"/>
              <a:t>Deep nets can do much</a:t>
            </a:r>
          </a:p>
          <a:p>
            <a:r>
              <a:rPr lang="en-US" dirty="0"/>
              <a:t>Part B: Glass is half-empty</a:t>
            </a:r>
          </a:p>
          <a:p>
            <a:pPr lvl="1"/>
            <a:r>
              <a:rPr lang="en-US" dirty="0"/>
              <a:t>There is always more work to do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31919-C648-B249-867C-CCD45D4CC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F9D63-6B78-024B-BFBC-A532C3E2D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ADD49-1C28-9242-974C-BA9F4062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</a:t>
            </a:fld>
            <a:endParaRPr lang="en-US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E0DF81E9-AA20-B049-BA47-1132FF8BF746}"/>
              </a:ext>
            </a:extLst>
          </p:cNvPr>
          <p:cNvSpPr/>
          <p:nvPr/>
        </p:nvSpPr>
        <p:spPr>
          <a:xfrm>
            <a:off x="5661285" y="1646238"/>
            <a:ext cx="5846164" cy="1161345"/>
          </a:xfrm>
          <a:prstGeom prst="wedgeRoundRectCallout">
            <a:avLst>
              <a:gd name="adj1" fmla="val -66536"/>
              <a:gd name="adj2" fmla="val 211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Make deep nets accessible to masses (including non-programmers)</a:t>
            </a:r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F576584E-C189-1341-95F8-24229942C597}"/>
              </a:ext>
            </a:extLst>
          </p:cNvPr>
          <p:cNvSpPr/>
          <p:nvPr/>
        </p:nvSpPr>
        <p:spPr>
          <a:xfrm>
            <a:off x="6127230" y="2863908"/>
            <a:ext cx="5436433" cy="1957928"/>
          </a:xfrm>
          <a:prstGeom prst="wedgeRoundRectCallout">
            <a:avLst>
              <a:gd name="adj1" fmla="val -57712"/>
              <a:gd name="adj2" fmla="val -234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Advocate combo of Part A with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AI Knowledge Representation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Linguistics and Philosophy</a:t>
            </a:r>
            <a:endParaRPr lang="en-US" dirty="0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86BA9053-38C2-8B49-813D-781B1E10A74F}"/>
              </a:ext>
            </a:extLst>
          </p:cNvPr>
          <p:cNvSpPr/>
          <p:nvPr/>
        </p:nvSpPr>
        <p:spPr>
          <a:xfrm>
            <a:off x="2148590" y="4442085"/>
            <a:ext cx="3978640" cy="1579384"/>
          </a:xfrm>
          <a:prstGeom prst="wedgeRoundRectCallout">
            <a:avLst>
              <a:gd name="adj1" fmla="val 23042"/>
              <a:gd name="adj2" fmla="val 677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GFT Code,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100s of examples,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slides, videos, papers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68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8A15-E6A8-CD44-AD37-800B7E970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Terminology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013751-D747-C145-8A1B-9A5090D379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281039" cy="4351338"/>
          </a:xfrm>
        </p:spPr>
        <p:txBody>
          <a:bodyPr/>
          <a:lstStyle/>
          <a:p>
            <a:r>
              <a:rPr lang="en-US" dirty="0"/>
              <a:t>Dataset (4k)</a:t>
            </a:r>
          </a:p>
          <a:p>
            <a:pPr lvl="1"/>
            <a:r>
              <a:rPr lang="en-US" dirty="0"/>
              <a:t>Splits: train, validation, test</a:t>
            </a:r>
          </a:p>
          <a:p>
            <a:pPr lvl="1"/>
            <a:r>
              <a:rPr lang="en-US" dirty="0"/>
              <a:t>Columns: </a:t>
            </a:r>
          </a:p>
          <a:p>
            <a:pPr lvl="2"/>
            <a:r>
              <a:rPr lang="en-US" dirty="0"/>
              <a:t>id, title, context, question, answers</a:t>
            </a:r>
          </a:p>
          <a:p>
            <a:pPr lvl="1"/>
            <a:r>
              <a:rPr lang="en-US" dirty="0"/>
              <a:t>Rows</a:t>
            </a:r>
          </a:p>
          <a:p>
            <a:r>
              <a:rPr lang="en-US" dirty="0"/>
              <a:t>Models (36k)</a:t>
            </a:r>
          </a:p>
          <a:p>
            <a:r>
              <a:rPr lang="en-US" dirty="0"/>
              <a:t>Tasks:</a:t>
            </a:r>
          </a:p>
          <a:p>
            <a:pPr lvl="1"/>
            <a:r>
              <a:rPr lang="en-US" dirty="0"/>
              <a:t>classification, regression, etc.</a:t>
            </a:r>
          </a:p>
        </p:txBody>
      </p:sp>
      <p:pic>
        <p:nvPicPr>
          <p:cNvPr id="10" name="Content Placeholder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A59D83F-18AE-E74B-B009-FF7BAA7EFA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038600" y="1470115"/>
            <a:ext cx="8153400" cy="451518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FB4CB-6DDE-9146-90A3-6A57BE931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14D44-B35F-DB46-9281-22E98E06A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7C344-DC71-8D4C-B2EB-60554E3BB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30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A4A7FB-3192-F848-8108-9C3ED28E231B}"/>
              </a:ext>
            </a:extLst>
          </p:cNvPr>
          <p:cNvSpPr txBox="1"/>
          <p:nvPr/>
        </p:nvSpPr>
        <p:spPr>
          <a:xfrm>
            <a:off x="4667429" y="5721994"/>
            <a:ext cx="72353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hlinkClick r:id="rId3"/>
              </a:rPr>
              <a:t>https://huggingface.co/datasets/squad/viewer/plain_text/train</a:t>
            </a:r>
            <a:r>
              <a:rPr lang="en-US" sz="2000" dirty="0"/>
              <a:t> </a:t>
            </a:r>
          </a:p>
        </p:txBody>
      </p:sp>
      <p:pic>
        <p:nvPicPr>
          <p:cNvPr id="9" name="Content Placeholder 10" descr="Shape&#10;&#10;Description automatically generated with low confidence">
            <a:extLst>
              <a:ext uri="{FF2B5EF4-FFF2-40B4-BE49-F238E27FC236}">
                <a16:creationId xmlns:a16="http://schemas.microsoft.com/office/drawing/2014/main" id="{4F64178F-BB32-314A-AF2F-FF75EC2F6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4683886"/>
            <a:ext cx="3158905" cy="1003351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21E5DA0-FB74-D54A-A986-9B287994739C}"/>
              </a:ext>
            </a:extLst>
          </p:cNvPr>
          <p:cNvSpPr/>
          <p:nvPr/>
        </p:nvSpPr>
        <p:spPr>
          <a:xfrm>
            <a:off x="8115300" y="3209453"/>
            <a:ext cx="318003" cy="49688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E46A837-6570-1341-A2D2-41FEBBFF8F55}"/>
              </a:ext>
            </a:extLst>
          </p:cNvPr>
          <p:cNvSpPr/>
          <p:nvPr/>
        </p:nvSpPr>
        <p:spPr>
          <a:xfrm>
            <a:off x="5135535" y="3659925"/>
            <a:ext cx="1043456" cy="214334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F56847B-220B-1141-B5CB-D2E35C4EA541}"/>
              </a:ext>
            </a:extLst>
          </p:cNvPr>
          <p:cNvSpPr/>
          <p:nvPr/>
        </p:nvSpPr>
        <p:spPr>
          <a:xfrm>
            <a:off x="4137346" y="4411667"/>
            <a:ext cx="7858496" cy="13045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97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8A15-E6A8-CD44-AD37-800B7E970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Terminology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013751-D747-C145-8A1B-9A5090D379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227" y="3997970"/>
            <a:ext cx="6246181" cy="2231470"/>
          </a:xfrm>
        </p:spPr>
        <p:txBody>
          <a:bodyPr/>
          <a:lstStyle/>
          <a:p>
            <a:r>
              <a:rPr lang="en-US" dirty="0"/>
              <a:t>Dataset (4k)</a:t>
            </a:r>
          </a:p>
          <a:p>
            <a:pPr lvl="1"/>
            <a:r>
              <a:rPr lang="en-US" dirty="0"/>
              <a:t>Splits: train, validation, test</a:t>
            </a:r>
          </a:p>
          <a:p>
            <a:pPr lvl="1"/>
            <a:r>
              <a:rPr lang="en-US" dirty="0"/>
              <a:t>Columns: </a:t>
            </a:r>
          </a:p>
          <a:p>
            <a:pPr lvl="2"/>
            <a:r>
              <a:rPr lang="en-US" dirty="0"/>
              <a:t>title, context, question, answers</a:t>
            </a:r>
          </a:p>
          <a:p>
            <a:pPr lvl="1"/>
            <a:r>
              <a:rPr lang="en-US" dirty="0"/>
              <a:t>Rows</a:t>
            </a:r>
          </a:p>
        </p:txBody>
      </p:sp>
      <p:pic>
        <p:nvPicPr>
          <p:cNvPr id="10" name="Content Placeholder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A59D83F-18AE-E74B-B009-FF7BAA7EFA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35956" r="2595" b="5839"/>
          <a:stretch/>
        </p:blipFill>
        <p:spPr>
          <a:xfrm>
            <a:off x="0" y="57705"/>
            <a:ext cx="11907438" cy="394026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FB4CB-6DDE-9146-90A3-6A57BE931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14D44-B35F-DB46-9281-22E98E06A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7C344-DC71-8D4C-B2EB-60554E3BB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31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B00C082-B1A1-B54E-9965-B3BC625B245F}"/>
              </a:ext>
            </a:extLst>
          </p:cNvPr>
          <p:cNvSpPr/>
          <p:nvPr/>
        </p:nvSpPr>
        <p:spPr>
          <a:xfrm>
            <a:off x="4873841" y="2960703"/>
            <a:ext cx="253013" cy="17311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0379DF7-7F4E-634D-9762-5C9C9AD64D78}"/>
              </a:ext>
            </a:extLst>
          </p:cNvPr>
          <p:cNvSpPr/>
          <p:nvPr/>
        </p:nvSpPr>
        <p:spPr>
          <a:xfrm>
            <a:off x="9716610" y="2863510"/>
            <a:ext cx="2274981" cy="704978"/>
          </a:xfrm>
          <a:prstGeom prst="wedgeRoundRectCallout">
            <a:avLst>
              <a:gd name="adj1" fmla="val 21577"/>
              <a:gd name="adj2" fmla="val -1282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Answer starts at context[358:]</a:t>
            </a:r>
            <a:endParaRPr lang="en-US" sz="1600" dirty="0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32046DEE-6CF4-E045-AE40-C880E62E0E3E}"/>
              </a:ext>
            </a:extLst>
          </p:cNvPr>
          <p:cNvSpPr/>
          <p:nvPr/>
        </p:nvSpPr>
        <p:spPr>
          <a:xfrm>
            <a:off x="8673483" y="4231892"/>
            <a:ext cx="3066574" cy="938900"/>
          </a:xfrm>
          <a:prstGeom prst="wedgeRoundRectCallout">
            <a:avLst>
              <a:gd name="adj1" fmla="val 21577"/>
              <a:gd name="adj2" fmla="val -1112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Answer is a span</a:t>
            </a:r>
          </a:p>
          <a:p>
            <a:pPr algn="ctr"/>
            <a:r>
              <a:rPr lang="en-US" sz="2400" dirty="0"/>
              <a:t>(substring of context)</a:t>
            </a:r>
            <a:endParaRPr lang="en-US" sz="1600" dirty="0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FC5DD85C-C12B-A94E-9BC7-813E7FB1886B}"/>
              </a:ext>
            </a:extLst>
          </p:cNvPr>
          <p:cNvSpPr/>
          <p:nvPr/>
        </p:nvSpPr>
        <p:spPr>
          <a:xfrm>
            <a:off x="8673483" y="5502471"/>
            <a:ext cx="3130982" cy="451790"/>
          </a:xfrm>
          <a:prstGeom prst="wedgeRoundRectCallout">
            <a:avLst>
              <a:gd name="adj1" fmla="val -23742"/>
              <a:gd name="adj2" fmla="val -1071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Task: </a:t>
            </a:r>
            <a:r>
              <a:rPr lang="en-US" strike="dblStrike" dirty="0"/>
              <a:t>Question-Answering (QA)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B57E4CAC-19FB-C54D-934D-29EE3EEA056B}"/>
              </a:ext>
            </a:extLst>
          </p:cNvPr>
          <p:cNvSpPr/>
          <p:nvPr/>
        </p:nvSpPr>
        <p:spPr>
          <a:xfrm>
            <a:off x="8153400" y="6211668"/>
            <a:ext cx="3322480" cy="646332"/>
          </a:xfrm>
          <a:prstGeom prst="wedgeRoundRectCallout">
            <a:avLst>
              <a:gd name="adj1" fmla="val 16719"/>
              <a:gd name="adj2" fmla="val -759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Classify Spans:</a:t>
            </a:r>
          </a:p>
          <a:p>
            <a:pPr algn="ctr"/>
            <a:r>
              <a:rPr lang="en-US" dirty="0"/>
              <a:t>Answer is a substring of context</a:t>
            </a:r>
          </a:p>
        </p:txBody>
      </p:sp>
      <p:pic>
        <p:nvPicPr>
          <p:cNvPr id="16" name="Content Placeholder 10" descr="Shape&#10;&#10;Description automatically generated with low confidence">
            <a:extLst>
              <a:ext uri="{FF2B5EF4-FFF2-40B4-BE49-F238E27FC236}">
                <a16:creationId xmlns:a16="http://schemas.microsoft.com/office/drawing/2014/main" id="{639B9493-BF20-E34B-AF6C-320A88F76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821" y="2619696"/>
            <a:ext cx="3437240" cy="109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3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D195332-9D98-BF44-8F4F-3CC60BDCA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GLUE</a:t>
            </a:r>
            <a:br>
              <a:rPr lang="en-US" sz="3600" dirty="0"/>
            </a:br>
            <a:r>
              <a:rPr lang="en-US" sz="3600" dirty="0">
                <a:hlinkClick r:id="rId2"/>
              </a:rPr>
              <a:t>https://huggingface.co/datasets/glue/viewer/qqp/train</a:t>
            </a:r>
            <a:r>
              <a:rPr lang="en-US" sz="3600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34A5B-BAE5-294A-9559-DEA0BC387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BD382-A338-1D47-BED9-4F9A983A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EA7A2-8DFE-754F-AD80-3004CADD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32</a:t>
            </a:fld>
            <a:endParaRPr lang="en-US"/>
          </a:p>
        </p:txBody>
      </p:sp>
      <p:pic>
        <p:nvPicPr>
          <p:cNvPr id="9" name="Content Placeholder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480131D-5FB0-244F-8A24-F97B2CC46FC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674702" y="1823821"/>
            <a:ext cx="9148439" cy="5008657"/>
          </a:xfrm>
        </p:spPr>
      </p:pic>
    </p:spTree>
    <p:extLst>
      <p:ext uri="{BB962C8B-B14F-4D97-AF65-F5344CB8AC3E}">
        <p14:creationId xmlns:p14="http://schemas.microsoft.com/office/powerpoint/2010/main" val="342747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D195332-9D98-BF44-8F4F-3CC60BDCA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GLUE</a:t>
            </a:r>
            <a:br>
              <a:rPr lang="en-US" sz="3600" dirty="0"/>
            </a:br>
            <a:r>
              <a:rPr lang="en-US" sz="3600" dirty="0">
                <a:hlinkClick r:id="rId2"/>
              </a:rPr>
              <a:t>https://huggingface.co/datasets/glue/viewer/qqp/train</a:t>
            </a:r>
            <a:r>
              <a:rPr lang="en-US" sz="3600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34A5B-BAE5-294A-9559-DEA0BC387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BD382-A338-1D47-BED9-4F9A983A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EA7A2-8DFE-754F-AD80-3004CADD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6F33B15-1561-B645-B7C4-0DDC64126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42" y="1690688"/>
            <a:ext cx="9254971" cy="4962282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20EEE2B-80CB-C04C-BD50-2FDA8805BA1E}"/>
              </a:ext>
            </a:extLst>
          </p:cNvPr>
          <p:cNvSpPr/>
          <p:nvPr/>
        </p:nvSpPr>
        <p:spPr>
          <a:xfrm>
            <a:off x="3056459" y="3671316"/>
            <a:ext cx="2151049" cy="882396"/>
          </a:xfrm>
          <a:prstGeom prst="wedgeRoundRectCallout">
            <a:avLst>
              <a:gd name="adj1" fmla="val -89609"/>
              <a:gd name="adj2" fmla="val -212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Terminology: Subset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15029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902D7AD0-735D-0E42-B6C7-03CB4FD96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436" y="1676972"/>
            <a:ext cx="9198864" cy="497503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D195332-9D98-BF44-8F4F-3CC60BDCA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GLUE</a:t>
            </a:r>
            <a:br>
              <a:rPr lang="en-US" sz="3600" dirty="0"/>
            </a:br>
            <a:r>
              <a:rPr lang="en-US" sz="3600" dirty="0">
                <a:hlinkClick r:id="rId3"/>
              </a:rPr>
              <a:t>https://huggingface.co/datasets/glue/viewer/qqp/train</a:t>
            </a:r>
            <a:r>
              <a:rPr lang="en-US" sz="3600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34A5B-BAE5-294A-9559-DEA0BC387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BD382-A338-1D47-BED9-4F9A983A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EA7A2-8DFE-754F-AD80-3004CADD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34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20EEE2B-80CB-C04C-BD50-2FDA8805BA1E}"/>
              </a:ext>
            </a:extLst>
          </p:cNvPr>
          <p:cNvSpPr/>
          <p:nvPr/>
        </p:nvSpPr>
        <p:spPr>
          <a:xfrm>
            <a:off x="7077875" y="2987802"/>
            <a:ext cx="2151049" cy="882396"/>
          </a:xfrm>
          <a:prstGeom prst="wedgeRoundRectCallout">
            <a:avLst>
              <a:gd name="adj1" fmla="val -80895"/>
              <a:gd name="adj2" fmla="val 476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Terminology: Splits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0F20772A-E355-9D46-85A8-7989AA30E607}"/>
                  </a:ext>
                </a:extLst>
              </p:cNvPr>
              <p:cNvSpPr/>
              <p:nvPr/>
            </p:nvSpPr>
            <p:spPr>
              <a:xfrm>
                <a:off x="7535075" y="4672076"/>
                <a:ext cx="2151049" cy="882396"/>
              </a:xfrm>
              <a:prstGeom prst="wedgeRoundRectCallout">
                <a:avLst>
                  <a:gd name="adj1" fmla="val -50500"/>
                  <a:gd name="adj2" fmla="val -8605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</a:p>
              <a:p>
                <a:pPr algn="ctr"/>
                <a:r>
                  <a:rPr lang="en-US" sz="2400" dirty="0"/>
                  <a:t>label 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0F20772A-E355-9D46-85A8-7989AA30E6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075" y="4672076"/>
                <a:ext cx="2151049" cy="882396"/>
              </a:xfrm>
              <a:prstGeom prst="wedgeRoundRectCallout">
                <a:avLst>
                  <a:gd name="adj1" fmla="val -50500"/>
                  <a:gd name="adj2" fmla="val -86054"/>
                  <a:gd name="adj3" fmla="val 16667"/>
                </a:avLst>
              </a:prstGeom>
              <a:blipFill>
                <a:blip r:embed="rId4"/>
                <a:stretch>
                  <a:fillRect b="-8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880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7EA2EA5-B26E-3FFA-5310-08061B2D9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Perspectives on Datasets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7A41C6-3453-972F-9A64-4C795988BD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B8AA8D9-6047-3EDE-749E-A109764EAE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Splits: train/</a:t>
            </a:r>
            <a:r>
              <a:rPr lang="en-US" dirty="0" err="1"/>
              <a:t>val</a:t>
            </a:r>
            <a:r>
              <a:rPr lang="en-US" dirty="0"/>
              <a:t>/test</a:t>
            </a:r>
          </a:p>
          <a:p>
            <a:r>
              <a:rPr lang="en-US" dirty="0"/>
              <a:t>Treat rows as </a:t>
            </a:r>
            <a:r>
              <a:rPr lang="en-US" dirty="0" err="1"/>
              <a:t>iid</a:t>
            </a:r>
            <a:endParaRPr lang="en-US" dirty="0"/>
          </a:p>
          <a:p>
            <a:pPr lvl="1"/>
            <a:r>
              <a:rPr lang="en-US" dirty="0"/>
              <a:t>Identical and independently distributed</a:t>
            </a:r>
          </a:p>
          <a:p>
            <a:r>
              <a:rPr lang="en-US" dirty="0"/>
              <a:t>Idealistic, but maybe unrealistic</a:t>
            </a:r>
          </a:p>
          <a:p>
            <a:pPr lvl="1"/>
            <a:r>
              <a:rPr lang="en-US" dirty="0"/>
              <a:t>Changes over time, Context, etc.</a:t>
            </a:r>
          </a:p>
          <a:p>
            <a:r>
              <a:rPr lang="en-US" dirty="0"/>
              <a:t>More papers on models</a:t>
            </a:r>
          </a:p>
          <a:p>
            <a:pPr lvl="1"/>
            <a:r>
              <a:rPr lang="en-US" dirty="0"/>
              <a:t>than Datasets</a:t>
            </a:r>
          </a:p>
          <a:p>
            <a:r>
              <a:rPr lang="en-US" dirty="0"/>
              <a:t>Relatively little interest in</a:t>
            </a:r>
          </a:p>
          <a:p>
            <a:pPr lvl="1"/>
            <a:r>
              <a:rPr lang="en-US" dirty="0"/>
              <a:t>Is the Dataset Realistic?  </a:t>
            </a:r>
          </a:p>
          <a:p>
            <a:pPr lvl="1"/>
            <a:r>
              <a:rPr lang="en-US" dirty="0"/>
              <a:t>Motivation?  (Does anyone care?  If so, who?)</a:t>
            </a:r>
          </a:p>
          <a:p>
            <a:pPr lvl="1"/>
            <a:r>
              <a:rPr lang="en-US" dirty="0"/>
              <a:t>What is the dataset testing?</a:t>
            </a:r>
          </a:p>
          <a:p>
            <a:pPr lvl="1"/>
            <a:r>
              <a:rPr lang="en-US" dirty="0"/>
              <a:t>Sampling/balance?  From which population?</a:t>
            </a:r>
          </a:p>
          <a:p>
            <a:pPr lvl="1"/>
            <a:r>
              <a:rPr lang="en-US" dirty="0"/>
              <a:t>Can it be gamed?  Leakage?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399FB4E9-2DBB-6830-63DC-4975FC2D9ACF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r>
                  <a:rPr lang="en-US" dirty="0"/>
                  <a:t>Psychology (Presupposes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 </m:t>
                    </m:r>
                  </m:oMath>
                </a14:m>
                <a:r>
                  <a:rPr lang="en-US" dirty="0"/>
                  <a:t>Hypothesis)</a:t>
                </a:r>
              </a:p>
            </p:txBody>
          </p:sp>
        </mc:Choice>
        <mc:Fallback xmlns="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399FB4E9-2DBB-6830-63DC-4975FC2D9A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2"/>
                <a:stretch>
                  <a:fillRect l="-1956" r="-122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3BFD80-6E37-3932-F1A4-D3F96644679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Validity</a:t>
            </a:r>
          </a:p>
          <a:p>
            <a:pPr lvl="1"/>
            <a:r>
              <a:rPr lang="en-US" dirty="0"/>
              <a:t>Content validity</a:t>
            </a:r>
          </a:p>
          <a:p>
            <a:pPr lvl="1"/>
            <a:r>
              <a:rPr lang="en-US" dirty="0"/>
              <a:t>Construct validity</a:t>
            </a:r>
          </a:p>
          <a:p>
            <a:pPr lvl="1"/>
            <a:r>
              <a:rPr lang="en-US" dirty="0"/>
              <a:t>Criterion validity</a:t>
            </a:r>
          </a:p>
          <a:p>
            <a:pPr lvl="1"/>
            <a:r>
              <a:rPr lang="en-US" dirty="0"/>
              <a:t>Face validity</a:t>
            </a:r>
          </a:p>
          <a:p>
            <a:pPr lvl="1"/>
            <a:r>
              <a:rPr lang="en-US" dirty="0"/>
              <a:t>Discriminant validity</a:t>
            </a:r>
          </a:p>
          <a:p>
            <a:r>
              <a:rPr lang="en-US" dirty="0"/>
              <a:t>Reliability</a:t>
            </a:r>
          </a:p>
          <a:p>
            <a:pPr lvl="1"/>
            <a:r>
              <a:rPr lang="en-US" dirty="0"/>
              <a:t>Inter-rater reliability</a:t>
            </a:r>
          </a:p>
          <a:p>
            <a:pPr lvl="1"/>
            <a:r>
              <a:rPr lang="en-US" dirty="0"/>
              <a:t>Test-retest reliability</a:t>
            </a:r>
          </a:p>
          <a:p>
            <a:pPr lvl="1"/>
            <a:r>
              <a:rPr lang="en-US" dirty="0"/>
              <a:t>Internal reliability/Inter-item consistency</a:t>
            </a:r>
          </a:p>
          <a:p>
            <a:pPr lvl="1"/>
            <a:r>
              <a:rPr lang="en-US" dirty="0"/>
              <a:t>Split half reliability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2702CA-1219-AC95-94D1-4924D0A8B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9D548-243A-3C9D-A944-295A0D717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A2EE3E-063B-3D78-AB1E-CBBEFCD57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35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A6A1AE38-0978-944A-223C-A6D3765A6E7E}"/>
              </a:ext>
            </a:extLst>
          </p:cNvPr>
          <p:cNvSpPr/>
          <p:nvPr/>
        </p:nvSpPr>
        <p:spPr>
          <a:xfrm>
            <a:off x="6285094" y="5495101"/>
            <a:ext cx="2151049" cy="518604"/>
          </a:xfrm>
          <a:prstGeom prst="wedgeRoundRectCallout">
            <a:avLst>
              <a:gd name="adj1" fmla="val -82780"/>
              <a:gd name="adj2" fmla="val 15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Lexicography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974897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397A35A9-87F3-1F7D-0283-866334529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86033" cy="1355569"/>
          </a:xfrm>
        </p:spPr>
        <p:txBody>
          <a:bodyPr>
            <a:normAutofit/>
          </a:bodyPr>
          <a:lstStyle/>
          <a:p>
            <a:r>
              <a:rPr lang="en-US" dirty="0"/>
              <a:t>Discussion of Validity</a:t>
            </a:r>
            <a:br>
              <a:rPr lang="en-US" dirty="0"/>
            </a:br>
            <a:r>
              <a:rPr lang="en-US" sz="4800" dirty="0"/>
              <a:t>Assumes: Intention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AFCA1A-2B7B-557E-3FF1-6D6355F3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606242-549A-F5B1-5CFB-77B64D4DB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34F65B-C700-1645-C54C-6BCB40E7B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36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682F430-A247-A78A-CD64-1D0AF656ACDE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135038" y="90698"/>
            <a:ext cx="5925200" cy="6328757"/>
          </a:xfr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49BA80A-0743-C5F2-EE92-39A7F275CC5D}"/>
              </a:ext>
            </a:extLst>
          </p:cNvPr>
          <p:cNvSpPr/>
          <p:nvPr/>
        </p:nvSpPr>
        <p:spPr>
          <a:xfrm>
            <a:off x="6562453" y="136524"/>
            <a:ext cx="3734682" cy="4805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22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--data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b="1" dirty="0"/>
                  <a:t>--model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--</a:t>
                </a:r>
                <a:r>
                  <a:rPr lang="en-US" dirty="0" err="1">
                    <a:solidFill>
                      <a:schemeClr val="tx1"/>
                    </a:solidFill>
                  </a:rPr>
                  <a:t>eqn</a:t>
                </a:r>
                <a:r>
                  <a:rPr lang="en-US" dirty="0">
                    <a:solidFill>
                      <a:schemeClr val="tx1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𝑡𝑎𝑠𝑘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912A4-221C-E041-8AFD-64AFB366B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8E96E-050C-544A-B8BE-70F5C129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37</a:t>
            </a:fld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F26112CD-7E06-ED15-BCA5-E179FE3C8503}"/>
              </a:ext>
            </a:extLst>
          </p:cNvPr>
          <p:cNvSpPr/>
          <p:nvPr/>
        </p:nvSpPr>
        <p:spPr>
          <a:xfrm>
            <a:off x="8274133" y="1611142"/>
            <a:ext cx="1141395" cy="1116038"/>
          </a:xfrm>
          <a:prstGeom prst="wedgeRoundRectCallout">
            <a:avLst>
              <a:gd name="adj1" fmla="val -126522"/>
              <a:gd name="adj2" fmla="val 349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Next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6817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A6D27-DB53-9847-BEAA-88DC8C4F0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  <a:br>
              <a:rPr lang="en-US" dirty="0"/>
            </a:br>
            <a:r>
              <a:rPr lang="en-US" dirty="0">
                <a:hlinkClick r:id="rId2"/>
              </a:rPr>
              <a:t>https://huggingface.co/models</a:t>
            </a:r>
            <a:r>
              <a:rPr lang="en-US" dirty="0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F2A3C0-AF89-0647-A4EC-72DDFC5E6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BABECC-6E7D-E941-8D9B-38BE7F031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FADDE5-5D72-1744-9F91-9F9C75D08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6EAE876-77DF-CB4D-8F1F-B9B2ECC19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6240"/>
            <a:ext cx="12073631" cy="66508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EB4E6F09-0D7D-7643-81A1-970442F7B6D5}"/>
                  </a:ext>
                </a:extLst>
              </p:cNvPr>
              <p:cNvSpPr/>
              <p:nvPr/>
            </p:nvSpPr>
            <p:spPr>
              <a:xfrm>
                <a:off x="3488855" y="196618"/>
                <a:ext cx="2151049" cy="882396"/>
              </a:xfrm>
              <a:prstGeom prst="wedgeRoundRectCallout">
                <a:avLst>
                  <a:gd name="adj1" fmla="val -87271"/>
                  <a:gd name="adj2" fmla="val 10837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EB4E6F09-0D7D-7643-81A1-970442F7B6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855" y="196618"/>
                <a:ext cx="2151049" cy="882396"/>
              </a:xfrm>
              <a:prstGeom prst="wedgeRoundRectCallout">
                <a:avLst>
                  <a:gd name="adj1" fmla="val -87271"/>
                  <a:gd name="adj2" fmla="val 10837"/>
                  <a:gd name="adj3" fmla="val 16667"/>
                </a:avLst>
              </a:prstGeom>
              <a:blipFill>
                <a:blip r:embed="rId4"/>
                <a:stretch>
                  <a:fillRect t="-2778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B39B56F5-A169-0242-BD8D-FF8CE56325B3}"/>
                  </a:ext>
                </a:extLst>
              </p:cNvPr>
              <p:cNvSpPr/>
              <p:nvPr/>
            </p:nvSpPr>
            <p:spPr>
              <a:xfrm>
                <a:off x="5639904" y="2250970"/>
                <a:ext cx="2151049" cy="882396"/>
              </a:xfrm>
              <a:prstGeom prst="wedgeRoundRectCallout">
                <a:avLst>
                  <a:gd name="adj1" fmla="val 54286"/>
                  <a:gd name="adj2" fmla="val 3674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B39B56F5-A169-0242-BD8D-FF8CE56325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904" y="2250970"/>
                <a:ext cx="2151049" cy="882396"/>
              </a:xfrm>
              <a:prstGeom prst="wedgeRoundRectCallout">
                <a:avLst>
                  <a:gd name="adj1" fmla="val 54286"/>
                  <a:gd name="adj2" fmla="val 36744"/>
                  <a:gd name="adj3" fmla="val 16667"/>
                </a:avLst>
              </a:prstGeom>
              <a:blipFill>
                <a:blip r:embed="rId5"/>
                <a:stretch>
                  <a:fillRect t="-2778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13233341-45B0-6F4D-A05C-43FBEE15C783}"/>
                  </a:ext>
                </a:extLst>
              </p:cNvPr>
              <p:cNvSpPr/>
              <p:nvPr/>
            </p:nvSpPr>
            <p:spPr>
              <a:xfrm>
                <a:off x="9922582" y="3989854"/>
                <a:ext cx="2151049" cy="882396"/>
              </a:xfrm>
              <a:prstGeom prst="wedgeRoundRectCallout">
                <a:avLst>
                  <a:gd name="adj1" fmla="val -68354"/>
                  <a:gd name="adj2" fmla="val 4762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13233341-45B0-6F4D-A05C-43FBEE15C7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2582" y="3989854"/>
                <a:ext cx="2151049" cy="882396"/>
              </a:xfrm>
              <a:prstGeom prst="wedgeRoundRectCallout">
                <a:avLst>
                  <a:gd name="adj1" fmla="val -68354"/>
                  <a:gd name="adj2" fmla="val 47625"/>
                  <a:gd name="adj3" fmla="val 16667"/>
                </a:avLst>
              </a:prstGeom>
              <a:blipFill>
                <a:blip r:embed="rId6"/>
                <a:stretch>
                  <a:fillRect t="-2817" b="-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33EF8823-E63B-2E4C-A9F1-5B00A02FD7DA}"/>
                  </a:ext>
                </a:extLst>
              </p:cNvPr>
              <p:cNvSpPr/>
              <p:nvPr/>
            </p:nvSpPr>
            <p:spPr>
              <a:xfrm>
                <a:off x="5639904" y="2249308"/>
                <a:ext cx="2151049" cy="882396"/>
              </a:xfrm>
              <a:prstGeom prst="wedgeRoundRectCallout">
                <a:avLst>
                  <a:gd name="adj1" fmla="val 51948"/>
                  <a:gd name="adj2" fmla="val 174049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000" dirty="0"/>
                  <a:t>(base)</a:t>
                </a:r>
                <a:endParaRPr lang="en-US" sz="2400" dirty="0"/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33EF8823-E63B-2E4C-A9F1-5B00A02FD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904" y="2249308"/>
                <a:ext cx="2151049" cy="882396"/>
              </a:xfrm>
              <a:prstGeom prst="wedgeRoundRectCallout">
                <a:avLst>
                  <a:gd name="adj1" fmla="val 51948"/>
                  <a:gd name="adj2" fmla="val 174049"/>
                  <a:gd name="adj3" fmla="val 16667"/>
                </a:avLst>
              </a:prstGeom>
              <a:blipFill>
                <a:blip r:embed="rId7"/>
                <a:stretch>
                  <a:fillRect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5B413EB4-54F1-294C-BE76-5C38666C2132}"/>
                  </a:ext>
                </a:extLst>
              </p:cNvPr>
              <p:cNvSpPr/>
              <p:nvPr/>
            </p:nvSpPr>
            <p:spPr>
              <a:xfrm>
                <a:off x="9922581" y="3989854"/>
                <a:ext cx="2151049" cy="882396"/>
              </a:xfrm>
              <a:prstGeom prst="wedgeRoundRectCallout">
                <a:avLst>
                  <a:gd name="adj1" fmla="val -44761"/>
                  <a:gd name="adj2" fmla="val -7206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000" dirty="0"/>
                  <a:t>(finetuned)</a:t>
                </a:r>
                <a:endParaRPr lang="en-US" sz="2400" dirty="0"/>
              </a:p>
            </p:txBody>
          </p:sp>
        </mc:Choice>
        <mc:Fallback xmlns="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5B413EB4-54F1-294C-BE76-5C38666C21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2581" y="3989854"/>
                <a:ext cx="2151049" cy="882396"/>
              </a:xfrm>
              <a:prstGeom prst="wedgeRoundRectCallout">
                <a:avLst>
                  <a:gd name="adj1" fmla="val -44761"/>
                  <a:gd name="adj2" fmla="val -72064"/>
                  <a:gd name="adj3" fmla="val 16667"/>
                </a:avLst>
              </a:prstGeom>
              <a:blipFill>
                <a:blip r:embed="rId8"/>
                <a:stretch>
                  <a:fillRect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35E8BE2C-E8AA-F549-A43B-35335D5CCC4B}"/>
              </a:ext>
            </a:extLst>
          </p:cNvPr>
          <p:cNvSpPr/>
          <p:nvPr/>
        </p:nvSpPr>
        <p:spPr>
          <a:xfrm>
            <a:off x="5545836" y="3989854"/>
            <a:ext cx="1876309" cy="882396"/>
          </a:xfrm>
          <a:prstGeom prst="wedgeRoundRectCallout">
            <a:avLst>
              <a:gd name="adj1" fmla="val 76178"/>
              <a:gd name="adj2" fmla="val -554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Task:</a:t>
            </a:r>
            <a:endParaRPr lang="en-US" sz="2400" b="0" i="1" dirty="0">
              <a:latin typeface="Cambria Math" panose="02040503050406030204" pitchFamily="18" charset="0"/>
            </a:endParaRPr>
          </a:p>
          <a:p>
            <a:pPr algn="ctr"/>
            <a:r>
              <a:rPr lang="en-US" sz="2400" dirty="0"/>
              <a:t>Translation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095DA931-63A6-5942-8235-52796A9DCFE5}"/>
              </a:ext>
            </a:extLst>
          </p:cNvPr>
          <p:cNvSpPr/>
          <p:nvPr/>
        </p:nvSpPr>
        <p:spPr>
          <a:xfrm>
            <a:off x="4636008" y="5173102"/>
            <a:ext cx="2664217" cy="882396"/>
          </a:xfrm>
          <a:prstGeom prst="wedgeRoundRectCallout">
            <a:avLst>
              <a:gd name="adj1" fmla="val 71373"/>
              <a:gd name="adj2" fmla="val -482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Task:</a:t>
            </a:r>
            <a:endParaRPr lang="en-US" sz="2400" b="0" i="1" dirty="0">
              <a:latin typeface="Cambria Math" panose="02040503050406030204" pitchFamily="18" charset="0"/>
            </a:endParaRPr>
          </a:p>
          <a:p>
            <a:pPr algn="ctr"/>
            <a:r>
              <a:rPr lang="en-US" sz="2400" dirty="0"/>
              <a:t>Token classification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E8660443-3655-014B-BF15-80E6246E9D17}"/>
              </a:ext>
            </a:extLst>
          </p:cNvPr>
          <p:cNvSpPr/>
          <p:nvPr/>
        </p:nvSpPr>
        <p:spPr>
          <a:xfrm>
            <a:off x="9541764" y="1985750"/>
            <a:ext cx="1509025" cy="882396"/>
          </a:xfrm>
          <a:prstGeom prst="wedgeRoundRectCallout">
            <a:avLst>
              <a:gd name="adj1" fmla="val -123551"/>
              <a:gd name="adj2" fmla="val 854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Task:</a:t>
            </a:r>
            <a:endParaRPr lang="en-US" sz="2400" b="0" i="1" dirty="0">
              <a:latin typeface="Cambria Math" panose="02040503050406030204" pitchFamily="18" charset="0"/>
            </a:endParaRPr>
          </a:p>
          <a:p>
            <a:pPr algn="ctr"/>
            <a:r>
              <a:rPr lang="en-US" sz="2400" dirty="0"/>
              <a:t>Fill Mask</a:t>
            </a:r>
          </a:p>
        </p:txBody>
      </p:sp>
    </p:spTree>
    <p:extLst>
      <p:ext uri="{BB962C8B-B14F-4D97-AF65-F5344CB8AC3E}">
        <p14:creationId xmlns:p14="http://schemas.microsoft.com/office/powerpoint/2010/main" val="377458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--data</a:t>
                </a:r>
              </a:p>
              <a:p>
                <a:r>
                  <a:rPr lang="en-US" dirty="0"/>
                  <a:t>--model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b="1" dirty="0"/>
                  <a:t>--</a:t>
                </a:r>
                <a:r>
                  <a:rPr lang="en-US" b="1" dirty="0" err="1"/>
                  <a:t>eqn</a:t>
                </a:r>
                <a:r>
                  <a:rPr lang="en-US" b="1" dirty="0"/>
                  <a:t>  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𝒕𝒂𝒔𝒌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b="1" dirty="0"/>
              </a:p>
              <a:p>
                <a:r>
                  <a:rPr lang="en-US" dirty="0"/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912A4-221C-E041-8AFD-64AFB366B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8E96E-050C-544A-B8BE-70F5C129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39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733156B4-E73E-1D4B-8DFC-C21EA12182B6}"/>
              </a:ext>
            </a:extLst>
          </p:cNvPr>
          <p:cNvSpPr/>
          <p:nvPr/>
        </p:nvSpPr>
        <p:spPr>
          <a:xfrm>
            <a:off x="9949781" y="2097113"/>
            <a:ext cx="1141395" cy="1116038"/>
          </a:xfrm>
          <a:prstGeom prst="wedgeRoundRectCallout">
            <a:avLst>
              <a:gd name="adj1" fmla="val -121786"/>
              <a:gd name="adj2" fmla="val 248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Next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75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5D4E-79C3-8D08-C76D-A5C1C04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Part 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53D0B-7DD6-6E52-4CF2-F5A28DE883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Strategy</a:t>
            </a:r>
          </a:p>
          <a:p>
            <a:r>
              <a:rPr lang="en-US" i="1" dirty="0" err="1"/>
              <a:t>gft</a:t>
            </a:r>
            <a:r>
              <a:rPr lang="en-US" dirty="0"/>
              <a:t> </a:t>
            </a:r>
            <a:r>
              <a:rPr lang="en-US" dirty="0" err="1"/>
              <a:t>Cheatsheet</a:t>
            </a:r>
            <a:endParaRPr lang="en-US" dirty="0"/>
          </a:p>
          <a:p>
            <a:pPr lvl="1"/>
            <a:r>
              <a:rPr lang="en-US" dirty="0"/>
              <a:t>4-5 Functions + 4 Arguments</a:t>
            </a:r>
          </a:p>
          <a:p>
            <a:pPr lvl="1"/>
            <a:r>
              <a:rPr lang="en-US" dirty="0"/>
              <a:t>Amazing how much can be done with so little</a:t>
            </a:r>
          </a:p>
          <a:p>
            <a:r>
              <a:rPr lang="en-US" dirty="0"/>
              <a:t>Seven Simple Examples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7FC0B8-46E5-1B9C-D616-26B802C04F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More Tasks: MT, ASR, Vision</a:t>
            </a:r>
          </a:p>
          <a:p>
            <a:r>
              <a:rPr lang="en-US" dirty="0"/>
              <a:t>Two Questions</a:t>
            </a:r>
          </a:p>
          <a:p>
            <a:pPr lvl="1"/>
            <a:r>
              <a:rPr lang="en-US" dirty="0"/>
              <a:t>How do we </a:t>
            </a:r>
            <a:r>
              <a:rPr lang="en-US" i="1" u="sng" dirty="0"/>
              <a:t>find</a:t>
            </a:r>
            <a:r>
              <a:rPr lang="en-US" dirty="0"/>
              <a:t> the good stuff?</a:t>
            </a:r>
          </a:p>
          <a:p>
            <a:pPr lvl="1"/>
            <a:r>
              <a:rPr lang="en-US" dirty="0"/>
              <a:t>How do we </a:t>
            </a:r>
            <a:r>
              <a:rPr lang="en-US" i="1" u="sng" dirty="0"/>
              <a:t>use</a:t>
            </a:r>
            <a:r>
              <a:rPr lang="en-US" dirty="0"/>
              <a:t> the good stuff?</a:t>
            </a:r>
          </a:p>
          <a:p>
            <a:r>
              <a:rPr lang="en-US" dirty="0"/>
              <a:t>Why de-emphasize pre-training?</a:t>
            </a:r>
          </a:p>
          <a:p>
            <a:r>
              <a:rPr lang="en-US" dirty="0"/>
              <a:t>Conclusions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B37EA-33F7-81BC-A919-460E9D619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E883C-100C-3C6D-8D9C-CD4F1A5B2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589A1-F7D1-CAA6-F970-632EDAC2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529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7E8D-4448-644A-BFD7-7753D43AC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Simple Equations Cover Many Cases of Interest</a:t>
            </a:r>
            <a:br>
              <a:rPr lang="en-US" sz="4000" dirty="0"/>
            </a:br>
            <a:r>
              <a:rPr lang="en-US" sz="4000" dirty="0"/>
              <a:t>GLUE: A Popular Benchmark</a:t>
            </a:r>
            <a:endParaRPr lang="en-US" sz="32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649416"/>
              <a:ext cx="10515601" cy="466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1985963">
                      <a:extLst>
                        <a:ext uri="{9D8B030D-6E8A-4147-A177-3AD203B41FA5}">
                          <a16:colId xmlns:a16="http://schemas.microsoft.com/office/drawing/2014/main" val="1460546109"/>
                        </a:ext>
                      </a:extLst>
                    </a:gridCol>
                    <a:gridCol w="7158038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Subset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Dataset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COLA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H:glue,cola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/>
                            <a:t>H:glue,sst2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WNLI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H:glue,wnli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/>
                            <a:t>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QQP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H:glue,qqp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H:glue,sstb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𝑟𝑒𝑔𝑟𝑒𝑠𝑠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MNLI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𝑝𝑟𝑒𝑚𝑖𝑠𝑒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h𝑦𝑝𝑜𝑡h𝑒𝑠𝑖𝑠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09879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649416"/>
              <a:ext cx="10515601" cy="466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1985963">
                      <a:extLst>
                        <a:ext uri="{9D8B030D-6E8A-4147-A177-3AD203B41FA5}">
                          <a16:colId xmlns:a16="http://schemas.microsoft.com/office/drawing/2014/main" val="1460546109"/>
                        </a:ext>
                      </a:extLst>
                    </a:gridCol>
                    <a:gridCol w="7158038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Subset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Dataset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COLA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H:glue,cola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112195" r="-355" b="-7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/>
                            <a:t>H:glue,sst2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212195" r="-355" b="-6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WNLI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H:glue,wnli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312195" r="-355" b="-5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/>
                            <a:t>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412195" r="-355" b="-4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512195" r="-355" b="-3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QQP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H:glue,qqp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612195" r="-355" b="-2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H:glue,sstb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712195" r="-355" b="-1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MNLI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812195" r="-355" b="-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9879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F1527D-7829-B14D-AC64-61523C00E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5C57B1-4942-3842-93D5-144F430F4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40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13E7149-7B60-B64C-864F-3E1C5106D943}"/>
              </a:ext>
            </a:extLst>
          </p:cNvPr>
          <p:cNvSpPr/>
          <p:nvPr/>
        </p:nvSpPr>
        <p:spPr>
          <a:xfrm>
            <a:off x="4243386" y="5373515"/>
            <a:ext cx="1371601" cy="4081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8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C3784-338F-3446-9BDE-07430ABC6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 and Metrics  </a:t>
            </a:r>
            <a:br>
              <a:rPr lang="en-US" dirty="0"/>
            </a:br>
            <a:r>
              <a:rPr lang="en-US" dirty="0"/>
              <a:t>(Defaults depend on task)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0B188C2-9199-9748-9278-47E49CB1C4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--</a:t>
                </a:r>
                <a:r>
                  <a:rPr lang="en-US" dirty="0" err="1"/>
                  <a:t>eqn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𝑐𝑙𝑎𝑠𝑠𝑖𝑓𝑦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𝑙𝑎𝑏𝑒𝑙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𝑞𝑢𝑒𝑠𝑡𝑖𝑜𝑛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𝑠𝑒𝑛𝑡𝑒𝑛𝑐𝑒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𝑟𝑒𝑔𝑟𝑒𝑠𝑠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𝑙𝑎𝑏𝑒𝑙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𝑞𝑢𝑒𝑠𝑡𝑖𝑜𝑛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𝑞𝑢𝑒𝑠𝑡𝑖𝑜𝑛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Loss functions (used in </a:t>
                </a:r>
                <a:r>
                  <a:rPr lang="en-US" i="1" dirty="0" err="1"/>
                  <a:t>gft_fit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Classification </a:t>
                </a:r>
                <a:r>
                  <a:rPr lang="en-US" dirty="0">
                    <a:sym typeface="Wingdings" pitchFamily="2" charset="2"/>
                  </a:rPr>
                  <a:t> Cross entropy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Regression  Mean squared error</a:t>
                </a:r>
              </a:p>
              <a:p>
                <a:r>
                  <a:rPr lang="en-US" dirty="0">
                    <a:sym typeface="Wingdings" pitchFamily="2" charset="2"/>
                  </a:rPr>
                  <a:t>Metrics (used in </a:t>
                </a:r>
                <a:r>
                  <a:rPr lang="en-US" i="1" dirty="0" err="1">
                    <a:sym typeface="Wingdings" pitchFamily="2" charset="2"/>
                  </a:rPr>
                  <a:t>gft_eval</a:t>
                </a:r>
                <a:r>
                  <a:rPr lang="en-US" dirty="0">
                    <a:sym typeface="Wingdings" pitchFamily="2" charset="2"/>
                  </a:rPr>
                  <a:t>)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Classification  Accuracy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Regression  Mean squared error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--metric </a:t>
                </a:r>
                <a:r>
                  <a:rPr lang="en-US" dirty="0" err="1">
                    <a:sym typeface="Wingdings" pitchFamily="2" charset="2"/>
                  </a:rPr>
                  <a:t>H:glue,cola</a:t>
                </a:r>
                <a:r>
                  <a:rPr lang="en-US" dirty="0">
                    <a:sym typeface="Wingdings" pitchFamily="2" charset="2"/>
                  </a:rPr>
                  <a:t>  Matthews Correlation</a:t>
                </a:r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0B188C2-9199-9748-9278-47E49CB1C4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63707-63EA-994E-ACE4-427DA7132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F5720-74A4-5E4B-97D0-196C3CC98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7766A-E133-464E-A42F-71CFC3B11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85FDE48C-18E2-D740-8B5F-27A105B7818D}"/>
                  </a:ext>
                </a:extLst>
              </p:cNvPr>
              <p:cNvSpPr/>
              <p:nvPr/>
            </p:nvSpPr>
            <p:spPr>
              <a:xfrm>
                <a:off x="7404410" y="4335594"/>
                <a:ext cx="3233343" cy="582361"/>
              </a:xfrm>
              <a:prstGeom prst="wedgeRoundRectCallout">
                <a:avLst>
                  <a:gd name="adj1" fmla="val -103837"/>
                  <a:gd name="adj2" fmla="val -215700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Concern: Loss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400" dirty="0"/>
                  <a:t> Metric</a:t>
                </a:r>
              </a:p>
            </p:txBody>
          </p:sp>
        </mc:Choice>
        <mc:Fallback xmlns="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85FDE48C-18E2-D740-8B5F-27A105B781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4410" y="4335594"/>
                <a:ext cx="3233343" cy="582361"/>
              </a:xfrm>
              <a:prstGeom prst="wedgeRoundRectCallout">
                <a:avLst>
                  <a:gd name="adj1" fmla="val -103837"/>
                  <a:gd name="adj2" fmla="val -215700"/>
                  <a:gd name="adj3" fmla="val 16667"/>
                </a:avLst>
              </a:prstGeom>
              <a:blipFill>
                <a:blip r:embed="rId3"/>
                <a:stretch>
                  <a:fillRect b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A252D489-CA3E-A549-9524-79A5A551C36E}"/>
                  </a:ext>
                </a:extLst>
              </p:cNvPr>
              <p:cNvSpPr/>
              <p:nvPr/>
            </p:nvSpPr>
            <p:spPr>
              <a:xfrm>
                <a:off x="7404409" y="4335593"/>
                <a:ext cx="3233343" cy="582361"/>
              </a:xfrm>
              <a:prstGeom prst="wedgeRoundRectCallout">
                <a:avLst>
                  <a:gd name="adj1" fmla="val -122185"/>
                  <a:gd name="adj2" fmla="val 871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Concern: Loss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400" dirty="0"/>
                  <a:t> Metric</a:t>
                </a:r>
              </a:p>
            </p:txBody>
          </p:sp>
        </mc:Choice>
        <mc:Fallback xmlns="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A252D489-CA3E-A549-9524-79A5A551C3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4409" y="4335593"/>
                <a:ext cx="3233343" cy="582361"/>
              </a:xfrm>
              <a:prstGeom prst="wedgeRoundRectCallout">
                <a:avLst>
                  <a:gd name="adj1" fmla="val -122185"/>
                  <a:gd name="adj2" fmla="val 8718"/>
                  <a:gd name="adj3" fmla="val 16667"/>
                </a:avLst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165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CF7E8D-4448-644A-BFD7-7753D43AC1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65087"/>
                <a:ext cx="10515600" cy="835025"/>
              </a:xfrm>
            </p:spPr>
            <p:txBody>
              <a:bodyPr>
                <a:normAutofit/>
              </a:bodyPr>
              <a:lstStyle/>
              <a:p>
                <a:r>
                  <a:rPr lang="en-US" sz="5300" dirty="0"/>
                  <a:t>Equation Keywords </a:t>
                </a:r>
                <a14:m>
                  <m:oMath xmlns:m="http://schemas.openxmlformats.org/officeDocument/2006/math">
                    <m:r>
                      <a:rPr lang="en-US" sz="5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Pipeline Tasks</a:t>
                </a:r>
                <a:endParaRPr lang="en-US" i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CF7E8D-4448-644A-BFD7-7753D43AC1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65087"/>
                <a:ext cx="10515600" cy="835025"/>
              </a:xfrm>
              <a:blipFill>
                <a:blip r:embed="rId2"/>
                <a:stretch>
                  <a:fillRect l="-3136" t="-28358" b="-40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90500" y="776288"/>
              <a:ext cx="11906249" cy="59594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1030">
                      <a:extLst>
                        <a:ext uri="{9D8B030D-6E8A-4147-A177-3AD203B41FA5}">
                          <a16:colId xmlns:a16="http://schemas.microsoft.com/office/drawing/2014/main" val="3339027113"/>
                        </a:ext>
                      </a:extLst>
                    </a:gridCol>
                    <a:gridCol w="1424657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2880869">
                      <a:extLst>
                        <a:ext uri="{9D8B030D-6E8A-4147-A177-3AD203B41FA5}">
                          <a16:colId xmlns:a16="http://schemas.microsoft.com/office/drawing/2014/main" val="2761212691"/>
                        </a:ext>
                      </a:extLst>
                    </a:gridCol>
                    <a:gridCol w="6169693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Benchmark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Subset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H:glue,cola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0516161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1.0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H:squad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𝑠𝑝𝑎𝑛𝑠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𝑎𝑛𝑠𝑤𝑒𝑟𝑠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𝑐𝑜𝑛𝑡𝑒𝑥𝑡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2.0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H:squad_v2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𝑠𝑝𝑎𝑛𝑠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𝑎𝑛𝑠𝑤𝑒𝑟𝑠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𝑐𝑜𝑛𝑡𝑒𝑥𝑡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POS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𝑡𝑎𝑔𝑠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𝑛𝑒𝑟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𝑡𝑎𝑔𝑠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TIMIT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H:timit_asr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𝑐𝑡𝑐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𝑡𝑒𝑥𝑡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𝑎𝑢𝑑𝑖𝑜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Amazon Reviews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H:amazon_reviews_multi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C:$</a:t>
                          </a:r>
                          <a:r>
                            <a:rPr lang="en-US" sz="2000" dirty="0" err="1"/>
                            <a:t>gft</a:t>
                          </a:r>
                          <a:r>
                            <a:rPr lang="en-US" sz="2000" dirty="0"/>
                            <a:t>/datasets/VAD/VAD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𝑟𝑒𝑔𝑟𝑒𝑠𝑠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𝑉𝑎𝑙𝑒𝑛𝑐𝑒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𝐴𝑟𝑜𝑢𝑠𝑎𝑙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𝐷𝑜𝑚𝑖𝑛𝑎𝑛𝑐𝑒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𝑊𝑜𝑟𝑑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90500" y="776288"/>
              <a:ext cx="11906249" cy="59594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1030">
                      <a:extLst>
                        <a:ext uri="{9D8B030D-6E8A-4147-A177-3AD203B41FA5}">
                          <a16:colId xmlns:a16="http://schemas.microsoft.com/office/drawing/2014/main" val="3339027113"/>
                        </a:ext>
                      </a:extLst>
                    </a:gridCol>
                    <a:gridCol w="1424657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2880869">
                      <a:extLst>
                        <a:ext uri="{9D8B030D-6E8A-4147-A177-3AD203B41FA5}">
                          <a16:colId xmlns:a16="http://schemas.microsoft.com/office/drawing/2014/main" val="2761212691"/>
                        </a:ext>
                      </a:extLst>
                    </a:gridCol>
                    <a:gridCol w="6169693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Benchmark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Subset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H:glue,cola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104000" r="-412" b="-7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516161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1.0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H:squad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200000" r="-412" b="-6254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2.0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H:squad_v2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306000" r="-412" b="-53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POS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362500" r="-412" b="-3803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507843" r="-412" b="-3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TIMIT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H:timit_asr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620000" r="-412" b="-22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Amazon Reviews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H:amazon_reviews_multi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642857" r="-412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C:$</a:t>
                          </a:r>
                          <a:r>
                            <a:rPr lang="en-US" sz="2000" dirty="0" err="1"/>
                            <a:t>gft</a:t>
                          </a:r>
                          <a:r>
                            <a:rPr lang="en-US" sz="2000" dirty="0"/>
                            <a:t>/datasets/VAD/VAD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756364" r="-412" b="-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F1527D-7829-B14D-AC64-61523C00E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5C57B1-4942-3842-93D5-144F430F4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42</a:t>
            </a:fld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DAC4F4F-B3C3-0F49-8015-FA546FCE82D9}"/>
              </a:ext>
            </a:extLst>
          </p:cNvPr>
          <p:cNvSpPr/>
          <p:nvPr/>
        </p:nvSpPr>
        <p:spPr>
          <a:xfrm>
            <a:off x="5967412" y="4828700"/>
            <a:ext cx="452438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79BBBE4-56A6-BE4B-AD47-7511C70B3748}"/>
              </a:ext>
            </a:extLst>
          </p:cNvPr>
          <p:cNvSpPr/>
          <p:nvPr/>
        </p:nvSpPr>
        <p:spPr>
          <a:xfrm>
            <a:off x="5967412" y="2175987"/>
            <a:ext cx="1843088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A711D10-F24C-134E-B02C-2D54E4131396}"/>
              </a:ext>
            </a:extLst>
          </p:cNvPr>
          <p:cNvSpPr/>
          <p:nvPr/>
        </p:nvSpPr>
        <p:spPr>
          <a:xfrm>
            <a:off x="5967411" y="3496230"/>
            <a:ext cx="1943101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960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D79360A5-B16F-7F43-891B-825476CE448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𝑟𝑒𝑔𝑟𝑒𝑠𝑠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𝑉𝑎𝑙𝑒𝑛𝑐𝑒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𝐴𝑟𝑜𝑢𝑠𝑎𝑙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𝐷𝑜𝑚𝑖𝑛𝑎𝑛𝑐𝑒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𝑊𝑜𝑟𝑑</m:t>
                      </m:r>
                    </m:oMath>
                  </m:oMathPara>
                </a14:m>
                <a:br>
                  <a:rPr lang="en-US" sz="3600" dirty="0">
                    <a:hlinkClick r:id="rId2"/>
                  </a:rPr>
                </a:br>
                <a:r>
                  <a:rPr lang="en-US" sz="4000" dirty="0">
                    <a:hlinkClick r:id="rId2"/>
                  </a:rPr>
                  <a:t>https://saifmohammad.com/WebPages/nrc-vad.html</a:t>
                </a:r>
                <a:r>
                  <a:rPr lang="en-US" sz="4000" dirty="0"/>
                  <a:t> </a:t>
                </a:r>
                <a:endParaRPr lang="en-US" sz="3600" dirty="0"/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D79360A5-B16F-7F43-891B-825476CE4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r="-362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3D37565E-5051-6843-BF94-5790C3874F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b="43542"/>
          <a:stretch/>
        </p:blipFill>
        <p:spPr>
          <a:xfrm>
            <a:off x="621066" y="1827888"/>
            <a:ext cx="6460228" cy="333711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8EBC1-5EC6-AC41-B0D6-4E40755F2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57700-4250-1746-B6A7-4C9AAE9E8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EDFE5-AD83-3647-A084-53B5D8FD3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43</a:t>
            </a:fld>
            <a:endParaRPr lang="en-US"/>
          </a:p>
        </p:txBody>
      </p:sp>
      <p:pic>
        <p:nvPicPr>
          <p:cNvPr id="12" name="Content Placeholder 10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967CC024-1DF0-4F4A-9B07-1C25708139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t="58018"/>
          <a:stretch/>
        </p:blipFill>
        <p:spPr>
          <a:xfrm>
            <a:off x="7014321" y="1873156"/>
            <a:ext cx="4755789" cy="182677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A848B250-33A4-6D45-97B9-0422E5458C93}"/>
                  </a:ext>
                </a:extLst>
              </p:cNvPr>
              <p:cNvSpPr/>
              <p:nvPr/>
            </p:nvSpPr>
            <p:spPr>
              <a:xfrm>
                <a:off x="9473279" y="14594"/>
                <a:ext cx="617706" cy="530352"/>
              </a:xfrm>
              <a:prstGeom prst="wedgeRoundRectCallout">
                <a:avLst>
                  <a:gd name="adj1" fmla="val -66998"/>
                  <a:gd name="adj2" fmla="val 4934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A848B250-33A4-6D45-97B9-0422E5458C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279" y="14594"/>
                <a:ext cx="617706" cy="530352"/>
              </a:xfrm>
              <a:prstGeom prst="wedgeRoundRectCallout">
                <a:avLst>
                  <a:gd name="adj1" fmla="val -66998"/>
                  <a:gd name="adj2" fmla="val 49346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321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D79360A5-B16F-7F43-891B-825476CE448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𝑟𝑒𝑔𝑟𝑒𝑠𝑠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𝑉𝑎𝑙𝑒𝑛𝑐𝑒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𝐴𝑟𝑜𝑢𝑠𝑎𝑙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𝐷𝑜𝑚𝑖𝑛𝑎𝑛𝑐𝑒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𝑊𝑜𝑟𝑑</m:t>
                      </m:r>
                    </m:oMath>
                  </m:oMathPara>
                </a14:m>
                <a:br>
                  <a:rPr lang="en-US" sz="3600" dirty="0">
                    <a:hlinkClick r:id="rId2"/>
                  </a:rPr>
                </a:br>
                <a:r>
                  <a:rPr lang="en-US" sz="4000" dirty="0">
                    <a:hlinkClick r:id="rId2"/>
                  </a:rPr>
                  <a:t>https://saifmohammad.com/WebPages/nrc-vad.html</a:t>
                </a:r>
                <a:r>
                  <a:rPr lang="en-US" sz="4000" dirty="0"/>
                  <a:t> </a:t>
                </a:r>
                <a:endParaRPr lang="en-US" sz="3600" dirty="0"/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D79360A5-B16F-7F43-891B-825476CE4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r="-362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3D37565E-5051-6843-BF94-5790C3874F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b="43542"/>
          <a:stretch/>
        </p:blipFill>
        <p:spPr>
          <a:xfrm>
            <a:off x="621067" y="1827888"/>
            <a:ext cx="5364572" cy="277113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8EBC1-5EC6-AC41-B0D6-4E40755F2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57700-4250-1746-B6A7-4C9AAE9E8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EDFE5-AD83-3647-A084-53B5D8FD3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A848B250-33A4-6D45-97B9-0422E5458C93}"/>
                  </a:ext>
                </a:extLst>
              </p:cNvPr>
              <p:cNvSpPr/>
              <p:nvPr/>
            </p:nvSpPr>
            <p:spPr>
              <a:xfrm>
                <a:off x="9473279" y="14594"/>
                <a:ext cx="617706" cy="530352"/>
              </a:xfrm>
              <a:prstGeom prst="wedgeRoundRectCallout">
                <a:avLst>
                  <a:gd name="adj1" fmla="val -66998"/>
                  <a:gd name="adj2" fmla="val 4934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A848B250-33A4-6D45-97B9-0422E5458C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279" y="14594"/>
                <a:ext cx="617706" cy="530352"/>
              </a:xfrm>
              <a:prstGeom prst="wedgeRoundRectCallout">
                <a:avLst>
                  <a:gd name="adj1" fmla="val -66998"/>
                  <a:gd name="adj2" fmla="val 49346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7CCA3AD-1D80-3FAF-FA99-EE286E2E21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5771305" y="1722346"/>
            <a:ext cx="6088867" cy="4634004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D84746D-AE6A-5229-3842-102CC02C03BC}"/>
              </a:ext>
            </a:extLst>
          </p:cNvPr>
          <p:cNvSpPr txBox="1"/>
          <p:nvPr/>
        </p:nvSpPr>
        <p:spPr>
          <a:xfrm>
            <a:off x="959444" y="49098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ounded Rectangular Callout 17">
                <a:extLst>
                  <a:ext uri="{FF2B5EF4-FFF2-40B4-BE49-F238E27FC236}">
                    <a16:creationId xmlns:a16="http://schemas.microsoft.com/office/drawing/2014/main" id="{A5B03C4D-1640-A0A9-96CD-7E47E0958359}"/>
                  </a:ext>
                </a:extLst>
              </p:cNvPr>
              <p:cNvSpPr/>
              <p:nvPr/>
            </p:nvSpPr>
            <p:spPr>
              <a:xfrm>
                <a:off x="671162" y="4851275"/>
                <a:ext cx="4581008" cy="792780"/>
              </a:xfrm>
              <a:prstGeom prst="wedgeRoundRectCallout">
                <a:avLst>
                  <a:gd name="adj1" fmla="val 74068"/>
                  <a:gd name="adj2" fmla="val -5538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dirty="0"/>
                  <a:t>Train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on words, but apply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200" dirty="0"/>
                  <a:t> to texts</a:t>
                </a:r>
              </a:p>
              <a:p>
                <a:pPr algn="ctr"/>
                <a:r>
                  <a:rPr lang="en-US" sz="2000" dirty="0"/>
                  <a:t>(Generalizations: OOVs, MWEs, negation) </a:t>
                </a:r>
              </a:p>
            </p:txBody>
          </p:sp>
        </mc:Choice>
        <mc:Fallback xmlns="">
          <p:sp>
            <p:nvSpPr>
              <p:cNvPr id="18" name="Rounded Rectangular Callout 17">
                <a:extLst>
                  <a:ext uri="{FF2B5EF4-FFF2-40B4-BE49-F238E27FC236}">
                    <a16:creationId xmlns:a16="http://schemas.microsoft.com/office/drawing/2014/main" id="{A5B03C4D-1640-A0A9-96CD-7E47E09583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62" y="4851275"/>
                <a:ext cx="4581008" cy="792780"/>
              </a:xfrm>
              <a:prstGeom prst="wedgeRoundRectCallout">
                <a:avLst>
                  <a:gd name="adj1" fmla="val 74068"/>
                  <a:gd name="adj2" fmla="val -55383"/>
                  <a:gd name="adj3" fmla="val 16667"/>
                </a:avLst>
              </a:prstGeom>
              <a:blipFill>
                <a:blip r:embed="rId7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99E12CC-5539-54A2-81E8-4A06E8B610E6}"/>
              </a:ext>
            </a:extLst>
          </p:cNvPr>
          <p:cNvSpPr/>
          <p:nvPr/>
        </p:nvSpPr>
        <p:spPr>
          <a:xfrm>
            <a:off x="9674560" y="4221444"/>
            <a:ext cx="1518957" cy="10577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AA81975-3FB8-A7F7-1B0B-F8CE37FA920B}"/>
              </a:ext>
            </a:extLst>
          </p:cNvPr>
          <p:cNvSpPr/>
          <p:nvPr/>
        </p:nvSpPr>
        <p:spPr>
          <a:xfrm>
            <a:off x="7954323" y="3541306"/>
            <a:ext cx="550048" cy="216581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535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--data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--model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</a:t>
                </a:r>
                <a:r>
                  <a:rPr lang="en-US" dirty="0" err="1">
                    <a:solidFill>
                      <a:schemeClr val="bg2">
                        <a:lumMod val="75000"/>
                      </a:schemeClr>
                    </a:solidFill>
                  </a:rPr>
                  <a:t>eqn</a:t>
                </a: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𝑡𝑎𝑠𝑘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>
                  <a:buFont typeface="Wingdings" pitchFamily="2" charset="2"/>
                  <a:buChar char="Ø"/>
                </a:pPr>
                <a:r>
                  <a:rPr lang="en-US" b="1" dirty="0"/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912A4-221C-E041-8AFD-64AFB366B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8E96E-050C-544A-B8BE-70F5C129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468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DE2B-FFC8-3C44-8AFC-7876BCA90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6FE943E-2EFC-D84E-912B-5CD5948A6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classify, text-classification</a:t>
            </a:r>
          </a:p>
          <a:p>
            <a:r>
              <a:rPr lang="en-US" dirty="0"/>
              <a:t>regress</a:t>
            </a:r>
          </a:p>
          <a:p>
            <a:r>
              <a:rPr lang="en-US" dirty="0"/>
              <a:t>QA, Question Answering, classify spans</a:t>
            </a:r>
          </a:p>
          <a:p>
            <a:r>
              <a:rPr lang="en-US" dirty="0"/>
              <a:t>token classification</a:t>
            </a:r>
          </a:p>
          <a:p>
            <a:pPr lvl="1"/>
            <a:r>
              <a:rPr lang="en-US" dirty="0"/>
              <a:t>NER (Named Entity Recognition)</a:t>
            </a:r>
          </a:p>
          <a:p>
            <a:pPr lvl="1"/>
            <a:r>
              <a:rPr lang="en-US" dirty="0"/>
              <a:t>POS (Part of Speech Tagging)</a:t>
            </a:r>
          </a:p>
          <a:p>
            <a:r>
              <a:rPr lang="en-US" dirty="0"/>
              <a:t>translation, MT</a:t>
            </a:r>
          </a:p>
          <a:p>
            <a:r>
              <a:rPr lang="en-US" dirty="0"/>
              <a:t>ASR, Automatic Speech Recognition, </a:t>
            </a:r>
            <a:r>
              <a:rPr lang="en-US" dirty="0" err="1"/>
              <a:t>ctc</a:t>
            </a:r>
            <a:endParaRPr lang="en-US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710722-884A-AC48-AB1E-9BB6913BD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AEE1E-FA95-2049-BF45-64A55A13C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4934A9-338B-1146-9EA3-A332351CA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91105DE5-8944-ED42-9640-2ED776B24E79}"/>
                  </a:ext>
                </a:extLst>
              </p:cNvPr>
              <p:cNvSpPr/>
              <p:nvPr/>
            </p:nvSpPr>
            <p:spPr>
              <a:xfrm>
                <a:off x="5842331" y="1690688"/>
                <a:ext cx="1932278" cy="557784"/>
              </a:xfrm>
              <a:prstGeom prst="wedgeRoundRectCallout">
                <a:avLst>
                  <a:gd name="adj1" fmla="val -100852"/>
                  <a:gd name="adj2" fmla="val 1760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0,1,2,…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91105DE5-8944-ED42-9640-2ED776B24E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331" y="1690688"/>
                <a:ext cx="1932278" cy="557784"/>
              </a:xfrm>
              <a:prstGeom prst="wedgeRoundRectCallout">
                <a:avLst>
                  <a:gd name="adj1" fmla="val -100852"/>
                  <a:gd name="adj2" fmla="val 17603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A0B1B4CA-8CC8-6544-A120-8EBD6E362D24}"/>
                  </a:ext>
                </a:extLst>
              </p:cNvPr>
              <p:cNvSpPr/>
              <p:nvPr/>
            </p:nvSpPr>
            <p:spPr>
              <a:xfrm>
                <a:off x="2608431" y="2248472"/>
                <a:ext cx="2124147" cy="557784"/>
              </a:xfrm>
              <a:prstGeom prst="wedgeRoundRectCallout">
                <a:avLst>
                  <a:gd name="adj1" fmla="val -64931"/>
                  <a:gd name="adj2" fmla="val 1342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000" dirty="0"/>
                  <a:t> 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A0B1B4CA-8CC8-6544-A120-8EBD6E362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31" y="2248472"/>
                <a:ext cx="2124147" cy="557784"/>
              </a:xfrm>
              <a:prstGeom prst="wedgeRoundRectCallout">
                <a:avLst>
                  <a:gd name="adj1" fmla="val -64931"/>
                  <a:gd name="adj2" fmla="val 13422"/>
                  <a:gd name="adj3" fmla="val 16667"/>
                </a:avLst>
              </a:prstGeom>
              <a:blipFill>
                <a:blip r:embed="rId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CA53E5E9-6FDE-3648-B4CF-B76795BE1679}"/>
                  </a:ext>
                </a:extLst>
              </p:cNvPr>
              <p:cNvSpPr/>
              <p:nvPr/>
            </p:nvSpPr>
            <p:spPr>
              <a:xfrm>
                <a:off x="7774609" y="2737359"/>
                <a:ext cx="3446669" cy="557784"/>
              </a:xfrm>
              <a:prstGeom prst="wedgeRoundRectCallout">
                <a:avLst>
                  <a:gd name="adj1" fmla="val -71324"/>
                  <a:gd name="adj2" fmla="val 1760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for each start/end of span</a:t>
                </a:r>
              </a:p>
            </p:txBody>
          </p:sp>
        </mc:Choice>
        <mc:Fallback xmlns="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CA53E5E9-6FDE-3648-B4CF-B76795BE16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609" y="2737359"/>
                <a:ext cx="3446669" cy="557784"/>
              </a:xfrm>
              <a:prstGeom prst="wedgeRoundRectCallout">
                <a:avLst>
                  <a:gd name="adj1" fmla="val -71324"/>
                  <a:gd name="adj2" fmla="val 17603"/>
                  <a:gd name="adj3" fmla="val 16667"/>
                </a:avLst>
              </a:prstGeom>
              <a:blipFill>
                <a:blip r:embed="rId4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C6530373-6478-6C49-950C-C0045C755388}"/>
                  </a:ext>
                </a:extLst>
              </p:cNvPr>
              <p:cNvSpPr/>
              <p:nvPr/>
            </p:nvSpPr>
            <p:spPr>
              <a:xfrm>
                <a:off x="6887266" y="3505138"/>
                <a:ext cx="2177222" cy="557784"/>
              </a:xfrm>
              <a:prstGeom prst="wedgeRoundRectCallout">
                <a:avLst>
                  <a:gd name="adj1" fmla="val -175586"/>
                  <a:gd name="adj2" fmla="val -2872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for each token</a:t>
                </a:r>
              </a:p>
            </p:txBody>
          </p:sp>
        </mc:Choice>
        <mc:Fallback xmlns="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C6530373-6478-6C49-950C-C0045C7553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266" y="3505138"/>
                <a:ext cx="2177222" cy="557784"/>
              </a:xfrm>
              <a:prstGeom prst="wedgeRoundRectCallout">
                <a:avLst>
                  <a:gd name="adj1" fmla="val -175586"/>
                  <a:gd name="adj2" fmla="val -28726"/>
                  <a:gd name="adj3" fmla="val 16667"/>
                </a:avLst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2D386AE-389C-A049-A239-D3431C2A12AB}"/>
                  </a:ext>
                </a:extLst>
              </p:cNvPr>
              <p:cNvSpPr/>
              <p:nvPr/>
            </p:nvSpPr>
            <p:spPr>
              <a:xfrm>
                <a:off x="8153399" y="4969503"/>
                <a:ext cx="2511287" cy="457262"/>
              </a:xfrm>
              <a:prstGeom prst="wedgeRoundRectCallout">
                <a:avLst>
                  <a:gd name="adj1" fmla="val -95243"/>
                  <a:gd name="adj2" fmla="val 3865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for each phoneme</a:t>
                </a:r>
              </a:p>
            </p:txBody>
          </p:sp>
        </mc:Choice>
        <mc:Fallback xmlns="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2D386AE-389C-A049-A239-D3431C2A12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399" y="4969503"/>
                <a:ext cx="2511287" cy="457262"/>
              </a:xfrm>
              <a:prstGeom prst="wedgeRoundRectCallout">
                <a:avLst>
                  <a:gd name="adj1" fmla="val -95243"/>
                  <a:gd name="adj2" fmla="val 38656"/>
                  <a:gd name="adj3" fmla="val 16667"/>
                </a:avLst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32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--data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--model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</a:t>
                </a:r>
                <a:r>
                  <a:rPr lang="en-US" dirty="0" err="1">
                    <a:solidFill>
                      <a:schemeClr val="bg2">
                        <a:lumMod val="75000"/>
                      </a:schemeClr>
                    </a:solidFill>
                  </a:rPr>
                  <a:t>eqn</a:t>
                </a: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𝑡𝑎𝑠𝑘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>
                  <a:buFont typeface="Wingdings" pitchFamily="2" charset="2"/>
                  <a:buChar char="ü"/>
                </a:pPr>
                <a:r>
                  <a:rPr lang="en-US" b="1" dirty="0">
                    <a:solidFill>
                      <a:schemeClr val="bg2">
                        <a:lumMod val="75000"/>
                      </a:schemeClr>
                    </a:solidFill>
                  </a:rPr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912A4-221C-E041-8AFD-64AFB366B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8E96E-050C-544A-B8BE-70F5C129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7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18DD6-5D01-0902-1422-FB6D86CC9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Strategy: Inclusiveness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5E5A7-7EFF-777F-6352-175ED3D4D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your priorities right: Inclusiveness &gt;&gt; Exclusiveness</a:t>
            </a:r>
          </a:p>
          <a:p>
            <a:pPr lvl="1"/>
            <a:r>
              <a:rPr lang="en-US" dirty="0"/>
              <a:t>SOTA-Chasing                👎  (Exclusive: </a:t>
            </a:r>
            <a:r>
              <a:rPr lang="en-US" dirty="0">
                <a:hlinkClick r:id="rId2"/>
              </a:rPr>
              <a:t>mine is bigger than yours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Crossing the Chasm     👍  (Inclusive: Appeal to mainstream users)</a:t>
            </a:r>
          </a:p>
          <a:p>
            <a:pPr lvl="1"/>
            <a:r>
              <a:rPr lang="en-US" dirty="0"/>
              <a:t>Hubs: Get big quick     👍  (Inclusive: Usage &gt;&gt; SOTA)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F09C9-0351-7956-57F8-3E795256E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4601A-84A7-A3D1-E46A-9F71A7ABF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CBF6B-8D71-2DE5-C534-C2F25F652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56B17F1-BDD3-277D-50BB-4B3042998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8639" y="1905062"/>
            <a:ext cx="2363360" cy="2363360"/>
          </a:xfrm>
          <a:prstGeom prst="rect">
            <a:avLst/>
          </a:prstGeo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60108E95-F4ED-E53A-A352-8E7DA8C8F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8639" y="4358115"/>
            <a:ext cx="2366819" cy="2363360"/>
          </a:xfrm>
          <a:prstGeom prst="rect">
            <a:avLst/>
          </a:prstGeom>
        </p:spPr>
      </p:pic>
      <p:pic>
        <p:nvPicPr>
          <p:cNvPr id="10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81C3BD-3D4D-FCD2-BBDD-602C1A15D0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81"/>
          <a:stretch/>
        </p:blipFill>
        <p:spPr>
          <a:xfrm>
            <a:off x="8290118" y="61299"/>
            <a:ext cx="3821881" cy="1764325"/>
          </a:xfrm>
          <a:prstGeom prst="rect">
            <a:avLst/>
          </a:prstGeom>
          <a:ln w="381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8787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69E6186-5F37-6747-9360-647981D231A9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0" y="923801"/>
            <a:ext cx="10689939" cy="5747875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20E45E9-A40E-454F-B7C4-812DCA82EFB5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8181412" y="0"/>
            <a:ext cx="4010588" cy="4010588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6196694C-A6B2-704D-8EFE-89F1713C69D8}"/>
              </a:ext>
            </a:extLst>
          </p:cNvPr>
          <p:cNvSpPr/>
          <p:nvPr/>
        </p:nvSpPr>
        <p:spPr>
          <a:xfrm>
            <a:off x="734301" y="455675"/>
            <a:ext cx="1692945" cy="548640"/>
          </a:xfrm>
          <a:prstGeom prst="wedgeRoundRectCallout">
            <a:avLst>
              <a:gd name="adj1" fmla="val 21075"/>
              <a:gd name="adj2" fmla="val 680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Engineers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DDD3BFF8-F24F-3743-8F62-3B70F150524F}"/>
              </a:ext>
            </a:extLst>
          </p:cNvPr>
          <p:cNvSpPr/>
          <p:nvPr/>
        </p:nvSpPr>
        <p:spPr>
          <a:xfrm>
            <a:off x="5073614" y="0"/>
            <a:ext cx="2994876" cy="956201"/>
          </a:xfrm>
          <a:prstGeom prst="wedgeRoundRectCallout">
            <a:avLst>
              <a:gd name="adj1" fmla="val 22491"/>
              <a:gd name="adj2" fmla="val 659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Bigger Opportunities:</a:t>
            </a:r>
          </a:p>
          <a:p>
            <a:pPr algn="ctr"/>
            <a:r>
              <a:rPr lang="en-US" sz="2400" dirty="0"/>
              <a:t>(l)users (aka poets)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FFDF3F-A0DE-9641-96A9-5FE7C0021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7CBB7F-BB71-1A4E-9E98-78F71E125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7D03C-B1AB-B74B-89D7-FAAA96CFF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57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B2D5919-C340-A04A-BBEA-1550BB983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2417956" cy="651866"/>
          </a:xfrm>
        </p:spPr>
        <p:txBody>
          <a:bodyPr>
            <a:normAutofit fontScale="90000"/>
          </a:bodyPr>
          <a:lstStyle/>
          <a:p>
            <a:r>
              <a:rPr lang="en-US" dirty="0"/>
              <a:t>Poets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5818D0-3E60-524B-9FC6-B8B9658DE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B3661F-D358-5C49-8ED7-00AA01E32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E8DB9D-2B9F-BA41-9402-FAA271B56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7</a:t>
            </a:fld>
            <a:endParaRPr lang="en-US"/>
          </a:p>
        </p:txBody>
      </p:sp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38C59E7B-48A4-6743-97BC-7E546ED2551C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6494871" y="101707"/>
            <a:ext cx="5157746" cy="6566721"/>
          </a:xfrm>
          <a:ln>
            <a:solidFill>
              <a:schemeClr val="accent1"/>
            </a:solidFill>
          </a:ln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D2C0B86-4064-CC4F-9A6F-9C96AD31A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959" y="1016992"/>
            <a:ext cx="6405261" cy="346627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Poets is an imperfect metaphor, </a:t>
            </a:r>
          </a:p>
          <a:p>
            <a:pPr lvl="1"/>
            <a:r>
              <a:rPr lang="en-US" dirty="0"/>
              <a:t>intended as a gesture toward inclusion. </a:t>
            </a:r>
          </a:p>
          <a:p>
            <a:r>
              <a:rPr lang="en-US" dirty="0"/>
              <a:t>The future for deep nets </a:t>
            </a:r>
          </a:p>
          <a:p>
            <a:pPr lvl="1"/>
            <a:r>
              <a:rPr lang="en-US" dirty="0"/>
              <a:t>will benefit by reaching out to </a:t>
            </a:r>
          </a:p>
          <a:p>
            <a:pPr lvl="2"/>
            <a:r>
              <a:rPr lang="en-US" dirty="0"/>
              <a:t>a broad audience of potential users, </a:t>
            </a:r>
          </a:p>
          <a:p>
            <a:pPr lvl="1"/>
            <a:r>
              <a:rPr lang="en-US" dirty="0"/>
              <a:t>including people with </a:t>
            </a:r>
          </a:p>
          <a:p>
            <a:pPr lvl="2"/>
            <a:r>
              <a:rPr lang="en-US" dirty="0"/>
              <a:t>little or no programming skills, </a:t>
            </a:r>
          </a:p>
          <a:p>
            <a:pPr lvl="2"/>
            <a:r>
              <a:rPr lang="en-US" dirty="0"/>
              <a:t>and little interest in training models.</a:t>
            </a:r>
          </a:p>
          <a:p>
            <a:r>
              <a:rPr lang="en-US" dirty="0"/>
              <a:t>Lessons from success of Unix</a:t>
            </a:r>
          </a:p>
          <a:p>
            <a:pPr lvl="1"/>
            <a:r>
              <a:rPr lang="en-US" dirty="0"/>
              <a:t>Less is more</a:t>
            </a:r>
          </a:p>
          <a:p>
            <a:pPr lvl="1"/>
            <a:r>
              <a:rPr lang="en-US" dirty="0"/>
              <a:t>Inclusion: Appeal to power users as well as masses</a:t>
            </a:r>
          </a:p>
          <a:p>
            <a:pPr lvl="1"/>
            <a:r>
              <a:rPr lang="en-US" dirty="0"/>
              <a:t>Portability: Inclusiveness++</a:t>
            </a:r>
          </a:p>
          <a:p>
            <a:pPr lvl="1"/>
            <a:endParaRPr lang="en-US" dirty="0"/>
          </a:p>
        </p:txBody>
      </p:sp>
      <p:pic>
        <p:nvPicPr>
          <p:cNvPr id="15" name="Content Placeholder 22">
            <a:extLst>
              <a:ext uri="{FF2B5EF4-FFF2-40B4-BE49-F238E27FC236}">
                <a16:creationId xmlns:a16="http://schemas.microsoft.com/office/drawing/2014/main" id="{914A304A-97B9-9243-A90F-36B850FE39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4536316"/>
            <a:ext cx="6047065" cy="2321684"/>
          </a:xfrm>
        </p:spPr>
      </p:pic>
    </p:spTree>
    <p:extLst>
      <p:ext uri="{BB962C8B-B14F-4D97-AF65-F5344CB8AC3E}">
        <p14:creationId xmlns:p14="http://schemas.microsoft.com/office/powerpoint/2010/main" val="356449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5F3FD5-F521-6F4D-8A5B-8928DEDBF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37628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Hub Strategy: Usage &gt;&gt; SOTA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DC538B-8BC7-E44F-AC78-59E15331C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7054001" cy="47666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Startup Strategy: </a:t>
            </a:r>
          </a:p>
          <a:p>
            <a:pPr lvl="1"/>
            <a:r>
              <a:rPr lang="en-US" dirty="0"/>
              <a:t>Get big quick</a:t>
            </a:r>
          </a:p>
          <a:p>
            <a:r>
              <a:rPr lang="en-US" dirty="0"/>
              <a:t>SOTA is like sprinting (hard work)</a:t>
            </a:r>
          </a:p>
          <a:p>
            <a:pPr lvl="1"/>
            <a:r>
              <a:rPr lang="en-US" dirty="0"/>
              <a:t>Avoid temptation to sprint to front</a:t>
            </a:r>
          </a:p>
          <a:p>
            <a:pPr lvl="2"/>
            <a:r>
              <a:rPr lang="en-US" dirty="0"/>
              <a:t>(except when it is worth the effort)</a:t>
            </a:r>
          </a:p>
          <a:p>
            <a:pPr lvl="1"/>
            <a:r>
              <a:rPr lang="en-US" dirty="0"/>
              <a:t>Hubs spend most of the race </a:t>
            </a:r>
          </a:p>
          <a:p>
            <a:pPr lvl="2"/>
            <a:r>
              <a:rPr lang="en-US" dirty="0"/>
              <a:t>in the peloton drafting researchers</a:t>
            </a:r>
          </a:p>
          <a:p>
            <a:pPr lvl="1"/>
            <a:r>
              <a:rPr lang="en-US" dirty="0"/>
              <a:t>Make it easy for 3</a:t>
            </a:r>
            <a:r>
              <a:rPr lang="en-US" baseline="30000" dirty="0"/>
              <a:t>rd</a:t>
            </a:r>
            <a:r>
              <a:rPr lang="en-US" dirty="0"/>
              <a:t> parties </a:t>
            </a:r>
          </a:p>
          <a:p>
            <a:pPr lvl="2"/>
            <a:r>
              <a:rPr lang="en-US" dirty="0"/>
              <a:t>to post their best models on your hub</a:t>
            </a:r>
          </a:p>
          <a:p>
            <a:r>
              <a:rPr lang="en-US" dirty="0"/>
              <a:t>Use of 3</a:t>
            </a:r>
            <a:r>
              <a:rPr lang="en-US" baseline="30000" dirty="0"/>
              <a:t>rd</a:t>
            </a:r>
            <a:r>
              <a:rPr lang="en-US" dirty="0"/>
              <a:t> parties </a:t>
            </a:r>
            <a:r>
              <a:rPr lang="en-US" dirty="0">
                <a:sym typeface="Wingdings" pitchFamily="2" charset="2"/>
              </a:rPr>
              <a:t> W</a:t>
            </a:r>
            <a:r>
              <a:rPr lang="en-US" dirty="0"/>
              <a:t>ide range in quality</a:t>
            </a:r>
          </a:p>
          <a:p>
            <a:pPr lvl="1"/>
            <a:r>
              <a:rPr lang="en-US" dirty="0"/>
              <a:t>Best are amazing: best in class, industrial strength…</a:t>
            </a:r>
          </a:p>
          <a:p>
            <a:pPr lvl="1"/>
            <a:r>
              <a:rPr lang="en-US" dirty="0"/>
              <a:t>But some don’t work well, and may not even load…</a:t>
            </a:r>
          </a:p>
          <a:p>
            <a:pPr lvl="1"/>
            <a:r>
              <a:rPr lang="en-US" dirty="0"/>
              <a:t>Help users find good stuff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59CE40-99AC-094A-A2D1-263C5B7307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75828" y="84913"/>
            <a:ext cx="5116172" cy="5108694"/>
          </a:xfrm>
          <a:prstGeom prst="rect">
            <a:avLst/>
          </a:prstGeom>
        </p:spPr>
      </p:pic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F6788AF6-CE56-2645-85C1-86EB0A3B286C}"/>
              </a:ext>
            </a:extLst>
          </p:cNvPr>
          <p:cNvSpPr/>
          <p:nvPr/>
        </p:nvSpPr>
        <p:spPr>
          <a:xfrm>
            <a:off x="4038600" y="1632723"/>
            <a:ext cx="2827061" cy="474704"/>
          </a:xfrm>
          <a:prstGeom prst="wedgeRectCallout">
            <a:avLst>
              <a:gd name="adj1" fmla="val 22204"/>
              <a:gd name="adj2" fmla="val -1316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(Mistaken) Priority Research</a:t>
            </a:r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7BEC9964-409E-1648-90A5-CC0F7484E529}"/>
              </a:ext>
            </a:extLst>
          </p:cNvPr>
          <p:cNvSpPr/>
          <p:nvPr/>
        </p:nvSpPr>
        <p:spPr>
          <a:xfrm>
            <a:off x="1926541" y="136525"/>
            <a:ext cx="2977097" cy="386128"/>
          </a:xfrm>
          <a:prstGeom prst="wedgeRectCallout">
            <a:avLst>
              <a:gd name="adj1" fmla="val 31623"/>
              <a:gd name="adj2" fmla="val 1163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(Sensible) Priority for Startups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D6F526-3D03-FC46-9404-1C90CC279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26F4A1-AD4D-7E49-9F14-E4BC46A6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3B2CB-A38D-714D-98E8-8AC7B91D5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6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ECA1771-B48C-8D4E-98C1-068705856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Terminology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3C983F73-C513-C443-955A-5BCE94F6E1A9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2332348" y="1457877"/>
              <a:ext cx="9569614" cy="21664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84807">
                      <a:extLst>
                        <a:ext uri="{9D8B030D-6E8A-4147-A177-3AD203B41FA5}">
                          <a16:colId xmlns:a16="http://schemas.microsoft.com/office/drawing/2014/main" val="621494744"/>
                        </a:ext>
                      </a:extLst>
                    </a:gridCol>
                    <a:gridCol w="4784807">
                      <a:extLst>
                        <a:ext uri="{9D8B030D-6E8A-4147-A177-3AD203B41FA5}">
                          <a16:colId xmlns:a16="http://schemas.microsoft.com/office/drawing/2014/main" val="2387286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Standard Terminology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Proposed Alternatives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81141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Base/Foundation/Pre-Trained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𝑝𝑟𝑒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62408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Fine-Tuning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fit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05843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Inference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predict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79519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3C983F73-C513-C443-955A-5BCE94F6E1A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43777833"/>
                  </p:ext>
                </p:extLst>
              </p:nvPr>
            </p:nvGraphicFramePr>
            <p:xfrm>
              <a:off x="2332348" y="1457877"/>
              <a:ext cx="9569614" cy="21664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84807">
                      <a:extLst>
                        <a:ext uri="{9D8B030D-6E8A-4147-A177-3AD203B41FA5}">
                          <a16:colId xmlns:a16="http://schemas.microsoft.com/office/drawing/2014/main" val="621494744"/>
                        </a:ext>
                      </a:extLst>
                    </a:gridCol>
                    <a:gridCol w="4784807">
                      <a:extLst>
                        <a:ext uri="{9D8B030D-6E8A-4147-A177-3AD203B41FA5}">
                          <a16:colId xmlns:a16="http://schemas.microsoft.com/office/drawing/2014/main" val="2387286193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Standard Terminology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Proposed Alternatives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8114139"/>
                      </a:ext>
                    </a:extLst>
                  </a:tr>
                  <a:tr h="551053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Base/Foundation/Pre-Trained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531" t="-118182" r="-531" b="-215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624085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Fine-Tuning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fit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058438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Inference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predict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79519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2087A5-410D-784E-AEC4-73A4800DD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50CA11-17BC-A444-AB97-9C08B4247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83288A-E312-1844-9E94-3A229661F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9</a:t>
            </a:fld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24A2ACC-8970-7243-9953-B9FCF6C72055}"/>
              </a:ext>
            </a:extLst>
          </p:cNvPr>
          <p:cNvSpPr/>
          <p:nvPr/>
        </p:nvSpPr>
        <p:spPr>
          <a:xfrm>
            <a:off x="3581400" y="3662371"/>
            <a:ext cx="3305531" cy="704978"/>
          </a:xfrm>
          <a:prstGeom prst="wedgeRoundRectCallout">
            <a:avLst>
              <a:gd name="adj1" fmla="val -15104"/>
              <a:gd name="adj2" fmla="val -2139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De-emphasize  this</a:t>
            </a:r>
            <a:endParaRPr lang="en-US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C62BC0BD-C6CA-F14B-9307-4A203C018B9B}"/>
              </a:ext>
            </a:extLst>
          </p:cNvPr>
          <p:cNvSpPr/>
          <p:nvPr/>
        </p:nvSpPr>
        <p:spPr>
          <a:xfrm>
            <a:off x="8992616" y="2658249"/>
            <a:ext cx="2527790" cy="729802"/>
          </a:xfrm>
          <a:prstGeom prst="wedgeRoundRectCallout">
            <a:avLst>
              <a:gd name="adj1" fmla="val -76824"/>
              <a:gd name="adj2" fmla="val 398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Emphasize this</a:t>
            </a:r>
            <a:endParaRPr lang="en-US" dirty="0"/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580D9872-D675-9242-A8B7-7787A9F64868}"/>
              </a:ext>
            </a:extLst>
          </p:cNvPr>
          <p:cNvSpPr/>
          <p:nvPr/>
        </p:nvSpPr>
        <p:spPr>
          <a:xfrm>
            <a:off x="8992616" y="2666571"/>
            <a:ext cx="2527790" cy="729802"/>
          </a:xfrm>
          <a:prstGeom prst="wedgeRoundRectCallout">
            <a:avLst>
              <a:gd name="adj1" fmla="val -100318"/>
              <a:gd name="adj2" fmla="val -208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Emphasize this</a:t>
            </a:r>
            <a:endParaRPr lang="en-US" dirty="0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C13C42B4-9857-9940-B3FD-78386C6045BD}"/>
              </a:ext>
            </a:extLst>
          </p:cNvPr>
          <p:cNvSpPr/>
          <p:nvPr/>
        </p:nvSpPr>
        <p:spPr>
          <a:xfrm>
            <a:off x="0" y="1667513"/>
            <a:ext cx="2258867" cy="704978"/>
          </a:xfrm>
          <a:prstGeom prst="wedgeRoundRectCallout">
            <a:avLst>
              <a:gd name="adj1" fmla="val 55789"/>
              <a:gd name="adj2" fmla="val 186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Unsupervised</a:t>
            </a:r>
            <a:endParaRPr lang="en-US" dirty="0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DD51988B-1A73-2340-AA97-5EEFC14FA9E8}"/>
              </a:ext>
            </a:extLst>
          </p:cNvPr>
          <p:cNvSpPr/>
          <p:nvPr/>
        </p:nvSpPr>
        <p:spPr>
          <a:xfrm>
            <a:off x="0" y="2492684"/>
            <a:ext cx="2258867" cy="704978"/>
          </a:xfrm>
          <a:prstGeom prst="wedgeRoundRectCallout">
            <a:avLst>
              <a:gd name="adj1" fmla="val 55789"/>
              <a:gd name="adj2" fmla="val 186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Supervised</a:t>
            </a:r>
            <a:endParaRPr lang="en-US" dirty="0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ABA29E24-D8B9-6C4F-A477-71787F5B7AF8}"/>
              </a:ext>
            </a:extLst>
          </p:cNvPr>
          <p:cNvSpPr/>
          <p:nvPr/>
        </p:nvSpPr>
        <p:spPr>
          <a:xfrm>
            <a:off x="715411" y="206523"/>
            <a:ext cx="1616937" cy="704978"/>
          </a:xfrm>
          <a:prstGeom prst="wedgeRoundRectCallout">
            <a:avLst>
              <a:gd name="adj1" fmla="val -21566"/>
              <a:gd name="adj2" fmla="val 13892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0-shot</a:t>
            </a:r>
            <a:endParaRPr lang="en-US" dirty="0"/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BE0F7CC2-A685-924A-AF31-52C1701FD413}"/>
              </a:ext>
            </a:extLst>
          </p:cNvPr>
          <p:cNvSpPr/>
          <p:nvPr/>
        </p:nvSpPr>
        <p:spPr>
          <a:xfrm>
            <a:off x="441407" y="3599346"/>
            <a:ext cx="1616937" cy="704978"/>
          </a:xfrm>
          <a:prstGeom prst="wedgeRoundRectCallout">
            <a:avLst>
              <a:gd name="adj1" fmla="val -21859"/>
              <a:gd name="adj2" fmla="val -909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Few-shot</a:t>
            </a:r>
            <a:endParaRPr lang="en-US" dirty="0"/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1D108EA7-65A0-16C4-ACDF-F9311F9E6028}"/>
              </a:ext>
            </a:extLst>
          </p:cNvPr>
          <p:cNvSpPr/>
          <p:nvPr/>
        </p:nvSpPr>
        <p:spPr>
          <a:xfrm>
            <a:off x="3428249" y="5047634"/>
            <a:ext cx="3305531" cy="704978"/>
          </a:xfrm>
          <a:prstGeom prst="wedgeRoundRectCallout">
            <a:avLst>
              <a:gd name="adj1" fmla="val -18920"/>
              <a:gd name="adj2" fmla="val -1353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Teaser: Stay-tuned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30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9" grpId="0" animBg="1"/>
      <p:bldP spid="11" grpId="0" animBg="1"/>
      <p:bldP spid="14" grpId="0" animBg="1"/>
      <p:bldP spid="16" grpId="0" animBg="1"/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3934</Words>
  <Application>Microsoft Macintosh PowerPoint</Application>
  <PresentationFormat>Widescreen</PresentationFormat>
  <Paragraphs>739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PowerPoint Presentation</vt:lpstr>
      <vt:lpstr>Some Popular Datasets</vt:lpstr>
      <vt:lpstr>Outline</vt:lpstr>
      <vt:lpstr>Agenda: Part A </vt:lpstr>
      <vt:lpstr>Strategy: Inclusiveness</vt:lpstr>
      <vt:lpstr>PowerPoint Presentation</vt:lpstr>
      <vt:lpstr>Poets</vt:lpstr>
      <vt:lpstr>Hub Strategy: Usage &gt;&gt; SOTA</vt:lpstr>
      <vt:lpstr>Terminology</vt:lpstr>
      <vt:lpstr>gft (general fine-tuning):  A Little Language for Deep Nets (Unix Philosophy: Less is More)</vt:lpstr>
      <vt:lpstr>Little Languages (from Unix)</vt:lpstr>
      <vt:lpstr>Little Languages (from Unix)</vt:lpstr>
      <vt:lpstr> We propose gft, a Little Language</vt:lpstr>
      <vt:lpstr>gft Cheat Sheet (General Fine-Tuning)</vt:lpstr>
      <vt:lpstr>gft (General Fine-Tuning) is based on  glm (General Linear Models) in R</vt:lpstr>
      <vt:lpstr>Regression in R: Summarize (almost) anything </vt:lpstr>
      <vt:lpstr>Regression in R: Summarize (almost) anything </vt:lpstr>
      <vt:lpstr>Regression in R: Summarize (almost) anything </vt:lpstr>
      <vt:lpstr>What is fine-tuning fit?</vt:lpstr>
      <vt:lpstr>What is fine-tuning fit?</vt:lpstr>
      <vt:lpstr>What is fine-tuning fit?</vt:lpstr>
      <vt:lpstr>gft Design Goals</vt:lpstr>
      <vt:lpstr>Portability: Inclusiveness + Hedge</vt:lpstr>
      <vt:lpstr>Strategy Conclusions</vt:lpstr>
      <vt:lpstr>Agenda: Part A </vt:lpstr>
      <vt:lpstr>gft Cheat Sheet (General Fine-Tuning)</vt:lpstr>
      <vt:lpstr>Emotion Dataset classify:label~text</vt:lpstr>
      <vt:lpstr>More Terminology</vt:lpstr>
      <vt:lpstr>Two Popular Datasets</vt:lpstr>
      <vt:lpstr>More Terminology</vt:lpstr>
      <vt:lpstr>More Terminology</vt:lpstr>
      <vt:lpstr>GLUE https://huggingface.co/datasets/glue/viewer/qqp/train </vt:lpstr>
      <vt:lpstr>GLUE https://huggingface.co/datasets/glue/viewer/qqp/train </vt:lpstr>
      <vt:lpstr>GLUE https://huggingface.co/datasets/glue/viewer/qqp/train </vt:lpstr>
      <vt:lpstr>Two Perspectives on Datasets</vt:lpstr>
      <vt:lpstr>Discussion of Validity Assumes: Intention</vt:lpstr>
      <vt:lpstr>gft Cheat Sheet (General Fine-Tuning)</vt:lpstr>
      <vt:lpstr>Models https://huggingface.co/models </vt:lpstr>
      <vt:lpstr>gft Cheat Sheet (General Fine-Tuning)</vt:lpstr>
      <vt:lpstr>Simple Equations Cover Many Cases of Interest GLUE: A Popular Benchmark</vt:lpstr>
      <vt:lpstr>Loss Functions and Metrics   (Defaults depend on task)</vt:lpstr>
      <vt:lpstr>Equation Keywords ≈ Pipeline Tasks</vt:lpstr>
      <vt:lpstr>regress: Valence + Arousal + Dominance ~ Word https://saifmohammad.com/WebPages/nrc-vad.html </vt:lpstr>
      <vt:lpstr>regress: Valence + Arousal + Dominance ~ Word https://saifmohammad.com/WebPages/nrc-vad.html </vt:lpstr>
      <vt:lpstr>gft Cheat Sheet (General Fine-Tuning)</vt:lpstr>
      <vt:lpstr>Tasks</vt:lpstr>
      <vt:lpstr>gft Cheat Sheet (General Fine-Tuning)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Kenneth Church</dc:creator>
  <cp:lastModifiedBy>Kenneth Church</cp:lastModifiedBy>
  <cp:revision>1</cp:revision>
  <dcterms:created xsi:type="dcterms:W3CDTF">2023-08-31T19:51:53Z</dcterms:created>
  <dcterms:modified xsi:type="dcterms:W3CDTF">2023-08-31T19:53:05Z</dcterms:modified>
</cp:coreProperties>
</file>